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8" r:id="rId4"/>
    <p:sldId id="260" r:id="rId5"/>
    <p:sldId id="287" r:id="rId6"/>
    <p:sldId id="291" r:id="rId7"/>
    <p:sldId id="292" r:id="rId8"/>
    <p:sldId id="293" r:id="rId9"/>
    <p:sldId id="294" r:id="rId10"/>
    <p:sldId id="296" r:id="rId11"/>
    <p:sldId id="299" r:id="rId12"/>
    <p:sldId id="305" r:id="rId13"/>
    <p:sldId id="300" r:id="rId14"/>
    <p:sldId id="306" r:id="rId15"/>
    <p:sldId id="307" r:id="rId16"/>
    <p:sldId id="308" r:id="rId17"/>
    <p:sldId id="309" r:id="rId18"/>
    <p:sldId id="304" r:id="rId19"/>
    <p:sldId id="302" r:id="rId20"/>
    <p:sldId id="310" r:id="rId21"/>
    <p:sldId id="311" r:id="rId22"/>
    <p:sldId id="312" r:id="rId23"/>
    <p:sldId id="301" r:id="rId24"/>
    <p:sldId id="313" r:id="rId25"/>
    <p:sldId id="279" r:id="rId26"/>
    <p:sldId id="314" r:id="rId27"/>
    <p:sldId id="315" r:id="rId28"/>
    <p:sldId id="316" r:id="rId29"/>
    <p:sldId id="317" r:id="rId30"/>
    <p:sldId id="318" r:id="rId31"/>
    <p:sldId id="286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h/MztM3gsza5By7kh+Vckcr08I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a Barrios Verand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1C2"/>
    <a:srgbClr val="02F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/>
    <p:restoredTop sz="94697"/>
  </p:normalViewPr>
  <p:slideViewPr>
    <p:cSldViewPr snapToGrid="0">
      <p:cViewPr varScale="1">
        <p:scale>
          <a:sx n="215" d="100"/>
          <a:sy n="215" d="100"/>
        </p:scale>
        <p:origin x="4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56002af37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1656002af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56002af37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1656002af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500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656002af37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1656002af3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56002af37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1656002af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3842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56002af37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1656002af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4398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8" name="Google Shape;48;p5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figure/FINANCIAL-ALTERNATIVES-VERSUS-ENTREpRENEURIAL-LIFE-CYCLE_fig1_262509697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hyperlink" Target="https://www.clubensayos.com/Negocios/UNDER-ARMOUR-ESTRATEGIA-DE-NEGOCIO/3648843.html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marketingyfinanzas.net/2015/01/el-circulo-de-oro-descubra-el-porque-siguen-a-los-lider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11B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2774" y="1071875"/>
            <a:ext cx="5376599" cy="263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29;g1656002af37_0_21">
            <a:extLst>
              <a:ext uri="{FF2B5EF4-FFF2-40B4-BE49-F238E27FC236}">
                <a16:creationId xmlns:a16="http://schemas.microsoft.com/office/drawing/2014/main" id="{42E0061C-5A0F-3E1D-DBA2-9B6C351592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12">
            <a:extLst>
              <a:ext uri="{FF2B5EF4-FFF2-40B4-BE49-F238E27FC236}">
                <a16:creationId xmlns:a16="http://schemas.microsoft.com/office/drawing/2014/main" id="{FACBCC36-0386-F139-D7C8-6E7C33AC15DA}"/>
              </a:ext>
            </a:extLst>
          </p:cNvPr>
          <p:cNvSpPr txBox="1"/>
          <p:nvPr/>
        </p:nvSpPr>
        <p:spPr>
          <a:xfrm>
            <a:off x="524418" y="1521561"/>
            <a:ext cx="1868459" cy="1346330"/>
          </a:xfrm>
          <a:prstGeom prst="rect">
            <a:avLst/>
          </a:prstGeom>
        </p:spPr>
        <p:txBody>
          <a:bodyPr vert="horz" wrap="square" lIns="0" tIns="53149" rIns="0" bIns="0" rtlCol="0">
            <a:spAutoFit/>
          </a:bodyPr>
          <a:lstStyle/>
          <a:p>
            <a:pPr marL="11430" marR="4572" algn="just">
              <a:spcBef>
                <a:spcPts val="418"/>
              </a:spcBef>
            </a:pPr>
            <a:r>
              <a:rPr sz="2800" b="1" spc="-32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TALLER: </a:t>
            </a:r>
            <a:r>
              <a:rPr sz="2800" b="1" spc="-27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8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CÍRCULO  DORADO</a:t>
            </a:r>
            <a:endParaRPr sz="280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  <p:pic>
        <p:nvPicPr>
          <p:cNvPr id="8" name="object 13">
            <a:extLst>
              <a:ext uri="{FF2B5EF4-FFF2-40B4-BE49-F238E27FC236}">
                <a16:creationId xmlns:a16="http://schemas.microsoft.com/office/drawing/2014/main" id="{D55E33E4-E567-B65E-CF2A-A46F2FB57D1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508" y="2900411"/>
            <a:ext cx="152279" cy="169198"/>
          </a:xfrm>
          <a:prstGeom prst="rect">
            <a:avLst/>
          </a:prstGeom>
        </p:spPr>
      </p:pic>
      <p:pic>
        <p:nvPicPr>
          <p:cNvPr id="9" name="object 14">
            <a:extLst>
              <a:ext uri="{FF2B5EF4-FFF2-40B4-BE49-F238E27FC236}">
                <a16:creationId xmlns:a16="http://schemas.microsoft.com/office/drawing/2014/main" id="{3F0EDBA4-5D3D-8A3A-FE79-9F80ECC471B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705" y="2900411"/>
            <a:ext cx="152279" cy="169198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0187A451-94DD-C090-A864-64E69C0BB0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7535" y="875670"/>
            <a:ext cx="1507046" cy="301365"/>
          </a:xfrm>
          <a:prstGeom prst="rect">
            <a:avLst/>
          </a:prstGeom>
        </p:spPr>
        <p:txBody>
          <a:bodyPr spcFirstLastPara="1" vert="horz" wrap="square" lIns="0" tIns="11430" rIns="0" bIns="0" rtlCol="0" anchor="ctr" anchorCtr="0">
            <a:spAutoFit/>
          </a:bodyPr>
          <a:lstStyle/>
          <a:p>
            <a:pPr marL="11430">
              <a:lnSpc>
                <a:spcPct val="100000"/>
              </a:lnSpc>
              <a:spcBef>
                <a:spcPts val="90"/>
              </a:spcBef>
            </a:pPr>
            <a:r>
              <a:rPr sz="18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Instrucciones</a:t>
            </a:r>
            <a:endParaRPr sz="1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322F3684-B971-9B10-C58E-74F90E3373C1}"/>
              </a:ext>
            </a:extLst>
          </p:cNvPr>
          <p:cNvSpPr txBox="1"/>
          <p:nvPr/>
        </p:nvSpPr>
        <p:spPr>
          <a:xfrm>
            <a:off x="3437535" y="1268212"/>
            <a:ext cx="4451985" cy="2331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>
              <a:spcBef>
                <a:spcPts val="90"/>
              </a:spcBef>
              <a:tabLst>
                <a:tab pos="1014413" algn="l"/>
                <a:tab pos="1377315" algn="l"/>
                <a:tab pos="2236280" algn="l"/>
                <a:tab pos="2944939" algn="l"/>
                <a:tab pos="3256979" algn="l"/>
                <a:tab pos="3822764" algn="l"/>
                <a:tab pos="4246817" algn="l"/>
              </a:tabLst>
            </a:pPr>
            <a:r>
              <a:rPr sz="144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Complet</a:t>
            </a:r>
            <a:r>
              <a:rPr sz="144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	</a:t>
            </a:r>
            <a:r>
              <a:rPr sz="144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</a:t>
            </a:r>
            <a:r>
              <a:rPr sz="144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l	</a:t>
            </a:r>
            <a:r>
              <a:rPr sz="144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Porqué</a:t>
            </a:r>
            <a:r>
              <a:rPr sz="144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,	</a:t>
            </a:r>
            <a:r>
              <a:rPr sz="144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Cóm</a:t>
            </a:r>
            <a:r>
              <a:rPr sz="144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o	y	</a:t>
            </a:r>
            <a:r>
              <a:rPr sz="144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Qu</a:t>
            </a:r>
            <a:r>
              <a:rPr sz="144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é	</a:t>
            </a:r>
            <a:r>
              <a:rPr sz="144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</a:t>
            </a:r>
            <a:r>
              <a:rPr sz="144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	su</a:t>
            </a:r>
            <a:endParaRPr sz="144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78CD9A7C-1275-F3F2-D7A2-07B69EFBA311}"/>
              </a:ext>
            </a:extLst>
          </p:cNvPr>
          <p:cNvSpPr txBox="1"/>
          <p:nvPr/>
        </p:nvSpPr>
        <p:spPr>
          <a:xfrm>
            <a:off x="3437535" y="1373367"/>
            <a:ext cx="4453128" cy="981038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1430">
              <a:spcBef>
                <a:spcPts val="990"/>
              </a:spcBef>
            </a:pPr>
            <a:r>
              <a:rPr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emprendimiento.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  <a:p>
            <a:pPr marL="11430" marR="4572">
              <a:spcBef>
                <a:spcPts val="900"/>
              </a:spcBef>
            </a:pPr>
            <a:r>
              <a:rPr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Para</a:t>
            </a:r>
            <a:r>
              <a:rPr sz="1600" spc="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completar</a:t>
            </a:r>
            <a:r>
              <a:rPr sz="1600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esta</a:t>
            </a:r>
            <a:r>
              <a:rPr sz="1600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actividad</a:t>
            </a:r>
            <a:r>
              <a:rPr sz="1600" spc="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se</a:t>
            </a:r>
            <a:r>
              <a:rPr sz="1600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le</a:t>
            </a:r>
            <a:r>
              <a:rPr sz="1600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pide</a:t>
            </a:r>
            <a:r>
              <a:rPr sz="1600" spc="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que</a:t>
            </a:r>
            <a:r>
              <a:rPr sz="1600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responda </a:t>
            </a:r>
            <a:r>
              <a:rPr sz="1600" spc="-387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</a:t>
            </a:r>
            <a:r>
              <a:rPr sz="1600" spc="-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continuación:</a:t>
            </a: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421A46E5-61F9-D605-B6F5-1A92C27F6A33}"/>
              </a:ext>
            </a:extLst>
          </p:cNvPr>
          <p:cNvSpPr txBox="1"/>
          <p:nvPr/>
        </p:nvSpPr>
        <p:spPr>
          <a:xfrm>
            <a:off x="3444735" y="2867891"/>
            <a:ext cx="4444785" cy="15927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 marR="4572" algn="just">
              <a:lnSpc>
                <a:spcPct val="200000"/>
              </a:lnSpc>
              <a:spcBef>
                <a:spcPts val="90"/>
              </a:spcBef>
            </a:pPr>
            <a:r>
              <a:rPr sz="18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Porqué:</a:t>
            </a:r>
            <a:r>
              <a:rPr sz="1800" b="1" spc="-117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62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……………………………………</a:t>
            </a:r>
            <a:r>
              <a:rPr lang="es-ES" sz="162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……………….…..</a:t>
            </a:r>
            <a:r>
              <a:rPr sz="162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………. </a:t>
            </a:r>
            <a:r>
              <a:rPr sz="1620" spc="-436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Cómo</a:t>
            </a:r>
            <a:r>
              <a:rPr sz="1620" b="1" spc="-5" dirty="0">
                <a:solidFill>
                  <a:srgbClr val="632E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sz="162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………</a:t>
            </a:r>
            <a:r>
              <a:rPr lang="es-ES" sz="162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……………………</a:t>
            </a:r>
            <a:r>
              <a:rPr sz="162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……………………………………… </a:t>
            </a:r>
            <a:r>
              <a:rPr sz="1620" spc="-441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Qué</a:t>
            </a:r>
            <a:r>
              <a:rPr sz="1800" b="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sz="1800" b="1" spc="-5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62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…………………………………</a:t>
            </a:r>
            <a:r>
              <a:rPr lang="es-ES" sz="162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………………………</a:t>
            </a:r>
            <a:r>
              <a:rPr sz="162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………………</a:t>
            </a: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AFF095FB-791B-A31D-04A0-05EDF85B2C35}"/>
              </a:ext>
            </a:extLst>
          </p:cNvPr>
          <p:cNvSpPr/>
          <p:nvPr/>
        </p:nvSpPr>
        <p:spPr>
          <a:xfrm>
            <a:off x="3440190" y="2704954"/>
            <a:ext cx="4461129" cy="0"/>
          </a:xfrm>
          <a:custGeom>
            <a:avLst/>
            <a:gdLst/>
            <a:ahLst/>
            <a:cxnLst/>
            <a:rect l="l" t="t" r="r" b="b"/>
            <a:pathLst>
              <a:path w="4956809">
                <a:moveTo>
                  <a:pt x="0" y="0"/>
                </a:moveTo>
                <a:lnTo>
                  <a:pt x="4956299" y="0"/>
                </a:lnTo>
              </a:path>
            </a:pathLst>
          </a:custGeom>
          <a:ln w="9524">
            <a:solidFill>
              <a:srgbClr val="00FFC9"/>
            </a:solidFill>
          </a:ln>
        </p:spPr>
        <p:txBody>
          <a:bodyPr wrap="square" lIns="0" tIns="0" rIns="0" bIns="0" rtlCol="0"/>
          <a:lstStyle/>
          <a:p>
            <a:endParaRPr sz="126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0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11B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1656002af37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208" y="0"/>
            <a:ext cx="2118159" cy="1037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7;g1656002af37_0_10">
            <a:extLst>
              <a:ext uri="{FF2B5EF4-FFF2-40B4-BE49-F238E27FC236}">
                <a16:creationId xmlns:a16="http://schemas.microsoft.com/office/drawing/2014/main" id="{1EB2C0CA-CF9D-F3A6-ABF8-5DE589320AB8}"/>
              </a:ext>
            </a:extLst>
          </p:cNvPr>
          <p:cNvSpPr/>
          <p:nvPr/>
        </p:nvSpPr>
        <p:spPr>
          <a:xfrm>
            <a:off x="1881150" y="1848305"/>
            <a:ext cx="53817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es-ES" sz="40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Modelo de Negocio</a:t>
            </a:r>
            <a:endParaRPr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9930AF2-D55C-180E-D5D8-D8A2DF9BF6EC}"/>
              </a:ext>
            </a:extLst>
          </p:cNvPr>
          <p:cNvCxnSpPr>
            <a:cxnSpLocks/>
          </p:cNvCxnSpPr>
          <p:nvPr/>
        </p:nvCxnSpPr>
        <p:spPr>
          <a:xfrm>
            <a:off x="2870860" y="2653724"/>
            <a:ext cx="3829792" cy="0"/>
          </a:xfrm>
          <a:prstGeom prst="line">
            <a:avLst/>
          </a:prstGeom>
          <a:ln w="19050">
            <a:solidFill>
              <a:srgbClr val="02FF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07;g1656002af37_0_10">
            <a:extLst>
              <a:ext uri="{FF2B5EF4-FFF2-40B4-BE49-F238E27FC236}">
                <a16:creationId xmlns:a16="http://schemas.microsoft.com/office/drawing/2014/main" id="{72FD7F30-2405-ADC8-6576-7B7868167C85}"/>
              </a:ext>
            </a:extLst>
          </p:cNvPr>
          <p:cNvSpPr/>
          <p:nvPr/>
        </p:nvSpPr>
        <p:spPr>
          <a:xfrm>
            <a:off x="1881150" y="2903230"/>
            <a:ext cx="5381700" cy="4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es-E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Módulo 2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9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9;g1656002af37_0_21">
            <a:extLst>
              <a:ext uri="{FF2B5EF4-FFF2-40B4-BE49-F238E27FC236}">
                <a16:creationId xmlns:a16="http://schemas.microsoft.com/office/drawing/2014/main" id="{55406706-2105-E75D-211E-7A7423189F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94F075E5-152A-2C0E-2D5D-0C2F567ACC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9333" y="2324405"/>
            <a:ext cx="2221363" cy="800218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161925">
              <a:lnSpc>
                <a:spcPts val="2700"/>
              </a:lnSpc>
              <a:spcBef>
                <a:spcPts val="439"/>
              </a:spcBef>
            </a:pPr>
            <a:r>
              <a:rPr sz="18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CICLO</a:t>
            </a:r>
            <a:r>
              <a:rPr sz="1800" b="1" spc="-9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8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</a:t>
            </a:r>
            <a:r>
              <a:rPr sz="1800" b="1" spc="-68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8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VIDA</a:t>
            </a:r>
            <a:r>
              <a:rPr lang="es-ES" sz="18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8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DEL </a:t>
            </a:r>
            <a:r>
              <a:rPr sz="180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8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EMPRENDI</a:t>
            </a:r>
            <a:r>
              <a:rPr sz="1800" spc="-1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MIENTO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object 8">
            <a:extLst>
              <a:ext uri="{FF2B5EF4-FFF2-40B4-BE49-F238E27FC236}">
                <a16:creationId xmlns:a16="http://schemas.microsoft.com/office/drawing/2014/main" id="{0F8CBED8-BBCB-AC93-97B1-9278A7C9B89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1015" y="898571"/>
            <a:ext cx="5881278" cy="3774725"/>
          </a:xfrm>
          <a:prstGeom prst="rect">
            <a:avLst/>
          </a:prstGeom>
        </p:spPr>
      </p:pic>
      <p:pic>
        <p:nvPicPr>
          <p:cNvPr id="5" name="object 9">
            <a:extLst>
              <a:ext uri="{FF2B5EF4-FFF2-40B4-BE49-F238E27FC236}">
                <a16:creationId xmlns:a16="http://schemas.microsoft.com/office/drawing/2014/main" id="{957F3686-4411-7B6B-D637-5DEE560983F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706" y="3237515"/>
            <a:ext cx="169199" cy="187998"/>
          </a:xfrm>
          <a:prstGeom prst="rect">
            <a:avLst/>
          </a:prstGeom>
        </p:spPr>
      </p:pic>
      <p:pic>
        <p:nvPicPr>
          <p:cNvPr id="6" name="object 10">
            <a:extLst>
              <a:ext uri="{FF2B5EF4-FFF2-40B4-BE49-F238E27FC236}">
                <a16:creationId xmlns:a16="http://schemas.microsoft.com/office/drawing/2014/main" id="{C0EE0E4E-0D57-6403-167D-44EA85BCDB2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2481" y="3237515"/>
            <a:ext cx="169199" cy="187998"/>
          </a:xfrm>
          <a:prstGeom prst="rect">
            <a:avLst/>
          </a:prstGeom>
        </p:spPr>
      </p:pic>
      <p:sp>
        <p:nvSpPr>
          <p:cNvPr id="7" name="object 11">
            <a:extLst>
              <a:ext uri="{FF2B5EF4-FFF2-40B4-BE49-F238E27FC236}">
                <a16:creationId xmlns:a16="http://schemas.microsoft.com/office/drawing/2014/main" id="{D8163F31-B3F3-411E-D2CB-D6DE3116FCAF}"/>
              </a:ext>
            </a:extLst>
          </p:cNvPr>
          <p:cNvSpPr txBox="1"/>
          <p:nvPr/>
        </p:nvSpPr>
        <p:spPr>
          <a:xfrm>
            <a:off x="379334" y="4879192"/>
            <a:ext cx="85109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Fuente:</a:t>
            </a:r>
            <a:r>
              <a:rPr sz="800" i="1" spc="10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800" i="1" u="sng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https://www.researchgate.net/figure/FINANCIAL-ALTERNATIVES-VERSUS-ENTREpRENEURIAL-LIFE-CYCLE_fig1_262509697</a:t>
            </a:r>
            <a:endParaRPr sz="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3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9;g1656002af37_0_21">
            <a:extLst>
              <a:ext uri="{FF2B5EF4-FFF2-40B4-BE49-F238E27FC236}">
                <a16:creationId xmlns:a16="http://schemas.microsoft.com/office/drawing/2014/main" id="{55406706-2105-E75D-211E-7A7423189F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2E919B9A-5186-B7C8-ABF0-2222AE4A5F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9333" y="2091048"/>
            <a:ext cx="2221363" cy="1146467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161925">
              <a:lnSpc>
                <a:spcPts val="2700"/>
              </a:lnSpc>
              <a:spcBef>
                <a:spcPts val="439"/>
              </a:spcBef>
            </a:pPr>
            <a:r>
              <a:rPr lang="es-ES" sz="18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HERRAMIENTA: </a:t>
            </a:r>
            <a:r>
              <a:rPr lang="es-ES" sz="18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MODELO DE NEGOCIO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object 9">
            <a:extLst>
              <a:ext uri="{FF2B5EF4-FFF2-40B4-BE49-F238E27FC236}">
                <a16:creationId xmlns:a16="http://schemas.microsoft.com/office/drawing/2014/main" id="{D46FAF7A-5FF8-F8CA-54C1-FD7DDF0F0E2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706" y="3237515"/>
            <a:ext cx="169199" cy="187998"/>
          </a:xfrm>
          <a:prstGeom prst="rect">
            <a:avLst/>
          </a:prstGeom>
        </p:spPr>
      </p:pic>
      <p:pic>
        <p:nvPicPr>
          <p:cNvPr id="7" name="object 10">
            <a:extLst>
              <a:ext uri="{FF2B5EF4-FFF2-40B4-BE49-F238E27FC236}">
                <a16:creationId xmlns:a16="http://schemas.microsoft.com/office/drawing/2014/main" id="{EC06113A-B77C-6C56-357D-53B6BE83541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481" y="3237515"/>
            <a:ext cx="169199" cy="187998"/>
          </a:xfrm>
          <a:prstGeom prst="rect">
            <a:avLst/>
          </a:prstGeom>
        </p:spPr>
      </p:pic>
      <p:pic>
        <p:nvPicPr>
          <p:cNvPr id="9" name="object 5">
            <a:extLst>
              <a:ext uri="{FF2B5EF4-FFF2-40B4-BE49-F238E27FC236}">
                <a16:creationId xmlns:a16="http://schemas.microsoft.com/office/drawing/2014/main" id="{C081E688-D564-C64A-CF6F-88FEFB606513}"/>
              </a:ext>
            </a:extLst>
          </p:cNvPr>
          <p:cNvPicPr/>
          <p:nvPr/>
        </p:nvPicPr>
        <p:blipFill rotWithShape="1">
          <a:blip r:embed="rId5" cstate="print"/>
          <a:srcRect t="13897"/>
          <a:stretch/>
        </p:blipFill>
        <p:spPr>
          <a:xfrm>
            <a:off x="2861954" y="1057352"/>
            <a:ext cx="5700850" cy="31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3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9;g1656002af37_0_21">
            <a:extLst>
              <a:ext uri="{FF2B5EF4-FFF2-40B4-BE49-F238E27FC236}">
                <a16:creationId xmlns:a16="http://schemas.microsoft.com/office/drawing/2014/main" id="{55406706-2105-E75D-211E-7A7423189F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E4839819-F310-4E73-2682-82FAA138D8C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6200" y="1465576"/>
            <a:ext cx="4135319" cy="2575799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933CD0A9-3728-BEDE-53AB-55292BE44B87}"/>
              </a:ext>
            </a:extLst>
          </p:cNvPr>
          <p:cNvSpPr txBox="1"/>
          <p:nvPr/>
        </p:nvSpPr>
        <p:spPr>
          <a:xfrm>
            <a:off x="632481" y="1856889"/>
            <a:ext cx="2750685" cy="693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>
              <a:spcBef>
                <a:spcPts val="90"/>
              </a:spcBef>
            </a:pPr>
            <a:r>
              <a:rPr sz="1200" b="1" spc="-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Identifica</a:t>
            </a:r>
            <a:r>
              <a:rPr sz="1200" b="1" spc="-32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200" b="1" spc="-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</a:t>
            </a:r>
            <a:r>
              <a:rPr sz="1200" b="1" spc="-32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200" b="1" spc="-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necesidad</a:t>
            </a:r>
            <a:endParaRPr sz="1200" dirty="0">
              <a:solidFill>
                <a:srgbClr val="7B01C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34899" indent="-269748">
              <a:spcBef>
                <a:spcPts val="972"/>
              </a:spcBef>
              <a:buClr>
                <a:srgbClr val="00FFC9"/>
              </a:buClr>
              <a:buAutoNum type="arabicPeriod"/>
              <a:tabLst>
                <a:tab pos="334899" algn="l"/>
                <a:tab pos="335471" algn="l"/>
              </a:tabLst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¿</a:t>
            </a: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</a:t>
            </a:r>
            <a:r>
              <a:rPr sz="1200" spc="-68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spc="-5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quié</a:t>
            </a:r>
            <a:r>
              <a:rPr sz="1200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n</a:t>
            </a:r>
            <a:r>
              <a:rPr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servimos</a:t>
            </a: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?</a:t>
            </a:r>
            <a:endParaRPr sz="12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  <a:p>
            <a:pPr marL="334899" indent="-269748">
              <a:buClr>
                <a:srgbClr val="00FFC9"/>
              </a:buClr>
              <a:buAutoNum type="arabicPeriod"/>
              <a:tabLst>
                <a:tab pos="334899" algn="l"/>
                <a:tab pos="335471" algn="l"/>
              </a:tabLst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¿</a:t>
            </a: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</a:t>
            </a:r>
            <a:r>
              <a:rPr sz="1200" spc="-68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qui</a:t>
            </a:r>
            <a:r>
              <a:rPr lang="es-PE"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é</a:t>
            </a:r>
            <a:r>
              <a:rPr sz="1200" spc="-5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ne</a:t>
            </a:r>
            <a:r>
              <a:rPr sz="1200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</a:t>
            </a:r>
            <a:r>
              <a:rPr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spc="-5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agregamo</a:t>
            </a:r>
            <a:r>
              <a:rPr sz="1200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</a:t>
            </a:r>
            <a:r>
              <a:rPr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valor</a:t>
            </a: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?</a:t>
            </a:r>
            <a:endParaRPr sz="12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0BE078EC-94EE-2D25-15B1-7B3EB01FB32A}"/>
              </a:ext>
            </a:extLst>
          </p:cNvPr>
          <p:cNvSpPr/>
          <p:nvPr/>
        </p:nvSpPr>
        <p:spPr>
          <a:xfrm>
            <a:off x="632481" y="2696903"/>
            <a:ext cx="2515172" cy="0"/>
          </a:xfrm>
          <a:custGeom>
            <a:avLst/>
            <a:gdLst/>
            <a:ahLst/>
            <a:cxnLst/>
            <a:rect l="l" t="t" r="r" b="b"/>
            <a:pathLst>
              <a:path w="2794635">
                <a:moveTo>
                  <a:pt x="27941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FFC9"/>
            </a:solidFill>
          </a:ln>
        </p:spPr>
        <p:txBody>
          <a:bodyPr wrap="square" lIns="0" tIns="0" rIns="0" bIns="0" rtlCol="0"/>
          <a:lstStyle/>
          <a:p>
            <a:endParaRPr sz="126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38F96A9B-1B20-8705-19FD-F7015BB4B88E}"/>
              </a:ext>
            </a:extLst>
          </p:cNvPr>
          <p:cNvSpPr txBox="1"/>
          <p:nvPr/>
        </p:nvSpPr>
        <p:spPr>
          <a:xfrm>
            <a:off x="632481" y="2856988"/>
            <a:ext cx="3250750" cy="8784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>
              <a:spcBef>
                <a:spcPts val="90"/>
              </a:spcBef>
            </a:pPr>
            <a:r>
              <a:rPr sz="1200" b="1" spc="-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Propuesta</a:t>
            </a:r>
            <a:r>
              <a:rPr sz="1200" b="1" spc="-32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200" b="1" spc="-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</a:t>
            </a:r>
            <a:r>
              <a:rPr sz="1200" b="1" spc="-27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200" b="1" spc="-18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Valor</a:t>
            </a:r>
            <a:endParaRPr sz="1200" dirty="0">
              <a:solidFill>
                <a:srgbClr val="7B01C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22910" marR="285750" indent="-329756">
              <a:spcBef>
                <a:spcPts val="972"/>
              </a:spcBef>
              <a:buClr>
                <a:srgbClr val="00FFC9"/>
              </a:buClr>
              <a:buAutoNum type="arabicPeriod"/>
              <a:tabLst>
                <a:tab pos="422339" algn="l"/>
                <a:tab pos="422910" algn="l"/>
              </a:tabLst>
            </a:pPr>
            <a:r>
              <a:rPr lang="es-ES"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¿</a:t>
            </a:r>
            <a:r>
              <a:rPr sz="1200" spc="-5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Qué</a:t>
            </a:r>
            <a:r>
              <a:rPr sz="1200" spc="-27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valor</a:t>
            </a:r>
            <a:r>
              <a:rPr sz="1200" spc="-23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agregamos</a:t>
            </a:r>
            <a:r>
              <a:rPr sz="1200" spc="-23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</a:t>
            </a:r>
            <a:r>
              <a:rPr sz="1200" spc="-27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spc="-5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los</a:t>
            </a:r>
            <a:r>
              <a:rPr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spc="-311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clientes</a:t>
            </a: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?</a:t>
            </a:r>
            <a:endParaRPr sz="12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  <a:p>
            <a:pPr marL="422910" indent="-329756">
              <a:buClr>
                <a:srgbClr val="00FFC9"/>
              </a:buClr>
              <a:buAutoNum type="arabicPeriod"/>
              <a:tabLst>
                <a:tab pos="422339" algn="l"/>
                <a:tab pos="422910" algn="l"/>
              </a:tabLst>
            </a:pPr>
            <a:r>
              <a:rPr lang="es-ES"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¿</a:t>
            </a:r>
            <a:r>
              <a:rPr sz="1200" spc="-5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Qué</a:t>
            </a:r>
            <a:r>
              <a:rPr sz="1200" spc="-32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spc="-5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problemas</a:t>
            </a:r>
            <a:r>
              <a:rPr sz="1200" spc="-32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solucionamos</a:t>
            </a: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?</a:t>
            </a:r>
            <a:endParaRPr sz="12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  <a:p>
            <a:pPr marL="422910" indent="-329756">
              <a:buClr>
                <a:srgbClr val="00FFC9"/>
              </a:buClr>
              <a:buAutoNum type="arabicPeriod"/>
              <a:tabLst>
                <a:tab pos="422339" algn="l"/>
                <a:tab pos="422910" algn="l"/>
              </a:tabLst>
            </a:pPr>
            <a:r>
              <a:rPr lang="es-ES"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¿</a:t>
            </a:r>
            <a:r>
              <a:rPr sz="1200" spc="-5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Qué</a:t>
            </a:r>
            <a:r>
              <a:rPr sz="1200" spc="-41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spc="-5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necesidades</a:t>
            </a:r>
            <a:r>
              <a:rPr sz="1200" spc="-36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satisfacemos</a:t>
            </a: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?</a:t>
            </a:r>
            <a:endParaRPr sz="12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81054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9;g1656002af37_0_21">
            <a:extLst>
              <a:ext uri="{FF2B5EF4-FFF2-40B4-BE49-F238E27FC236}">
                <a16:creationId xmlns:a16="http://schemas.microsoft.com/office/drawing/2014/main" id="{55406706-2105-E75D-211E-7A7423189F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933CD0A9-3728-BEDE-53AB-55292BE44B87}"/>
              </a:ext>
            </a:extLst>
          </p:cNvPr>
          <p:cNvSpPr txBox="1"/>
          <p:nvPr/>
        </p:nvSpPr>
        <p:spPr>
          <a:xfrm>
            <a:off x="632481" y="1352730"/>
            <a:ext cx="3060745" cy="15042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>
              <a:spcBef>
                <a:spcPts val="90"/>
              </a:spcBef>
            </a:pPr>
            <a:r>
              <a:rPr lang="es-ES" sz="1200" b="1" spc="-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Relación con el cliente</a:t>
            </a:r>
            <a:endParaRPr sz="1200" dirty="0">
              <a:solidFill>
                <a:srgbClr val="7B01C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34899" indent="-269748">
              <a:spcBef>
                <a:spcPts val="972"/>
              </a:spcBef>
              <a:buClr>
                <a:srgbClr val="00FFC9"/>
              </a:buClr>
              <a:buAutoNum type="arabicPeriod"/>
              <a:tabLst>
                <a:tab pos="334899" algn="l"/>
                <a:tab pos="335471" algn="l"/>
              </a:tabLst>
            </a:pPr>
            <a:r>
              <a:rPr lang="es-PE"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¿Qué tipo de relación estamos  estableciendo con cada  segmento?</a:t>
            </a:r>
          </a:p>
          <a:p>
            <a:pPr marL="334899" indent="-269748">
              <a:spcBef>
                <a:spcPts val="972"/>
              </a:spcBef>
              <a:buClr>
                <a:srgbClr val="00FFC9"/>
              </a:buClr>
              <a:buAutoNum type="arabicPeriod"/>
              <a:tabLst>
                <a:tab pos="334899" algn="l"/>
                <a:tab pos="335471" algn="l"/>
              </a:tabLst>
            </a:pPr>
            <a:r>
              <a:rPr lang="es-PE"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Vivencias, relaciones  personales, asociaciones de  marca.</a:t>
            </a:r>
          </a:p>
          <a:p>
            <a:pPr marL="334899" indent="-269748">
              <a:spcBef>
                <a:spcPts val="972"/>
              </a:spcBef>
              <a:buClr>
                <a:srgbClr val="00FFC9"/>
              </a:buClr>
              <a:buAutoNum type="arabicPeriod"/>
              <a:tabLst>
                <a:tab pos="334899" algn="l"/>
                <a:tab pos="335471" algn="l"/>
              </a:tabLst>
            </a:pPr>
            <a:endParaRPr lang="es-PE" sz="12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0BE078EC-94EE-2D25-15B1-7B3EB01FB32A}"/>
              </a:ext>
            </a:extLst>
          </p:cNvPr>
          <p:cNvSpPr/>
          <p:nvPr/>
        </p:nvSpPr>
        <p:spPr>
          <a:xfrm>
            <a:off x="632481" y="2696903"/>
            <a:ext cx="2515172" cy="0"/>
          </a:xfrm>
          <a:custGeom>
            <a:avLst/>
            <a:gdLst/>
            <a:ahLst/>
            <a:cxnLst/>
            <a:rect l="l" t="t" r="r" b="b"/>
            <a:pathLst>
              <a:path w="2794635">
                <a:moveTo>
                  <a:pt x="27941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FFC9"/>
            </a:solidFill>
          </a:ln>
        </p:spPr>
        <p:txBody>
          <a:bodyPr wrap="square" lIns="0" tIns="0" rIns="0" bIns="0" rtlCol="0"/>
          <a:lstStyle/>
          <a:p>
            <a:endParaRPr sz="126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38F96A9B-1B20-8705-19FD-F7015BB4B88E}"/>
              </a:ext>
            </a:extLst>
          </p:cNvPr>
          <p:cNvSpPr txBox="1"/>
          <p:nvPr/>
        </p:nvSpPr>
        <p:spPr>
          <a:xfrm>
            <a:off x="632481" y="2856988"/>
            <a:ext cx="3201077" cy="11913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>
              <a:spcBef>
                <a:spcPts val="90"/>
              </a:spcBef>
            </a:pPr>
            <a:r>
              <a:rPr lang="es-ES" sz="1200" b="1" spc="-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Canales</a:t>
            </a:r>
            <a:endParaRPr sz="1200" dirty="0">
              <a:solidFill>
                <a:srgbClr val="7B01C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22910" marR="285750" indent="-329756">
              <a:spcBef>
                <a:spcPts val="972"/>
              </a:spcBef>
              <a:buClr>
                <a:srgbClr val="00FFC9"/>
              </a:buClr>
              <a:buAutoNum type="arabicPeriod"/>
              <a:tabLst>
                <a:tab pos="422339" algn="l"/>
                <a:tab pos="422910" algn="l"/>
              </a:tabLst>
            </a:pPr>
            <a:r>
              <a:rPr lang="es-PE"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¿Cómo queremos llegar a cada  segmento de nuestros clientes?</a:t>
            </a:r>
          </a:p>
          <a:p>
            <a:pPr marL="422910" marR="285750" indent="-329756">
              <a:spcBef>
                <a:spcPts val="972"/>
              </a:spcBef>
              <a:buClr>
                <a:srgbClr val="00FFC9"/>
              </a:buClr>
              <a:buAutoNum type="arabicPeriod"/>
              <a:tabLst>
                <a:tab pos="422339" algn="l"/>
                <a:tab pos="422910" algn="l"/>
              </a:tabLst>
            </a:pPr>
            <a:r>
              <a:rPr lang="es-PE"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¿A través de qué puntos de  interacción?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C31B2EAC-7049-4C75-5FA3-392364B26B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8139" y="1399545"/>
            <a:ext cx="3969764" cy="23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9;g1656002af37_0_21">
            <a:extLst>
              <a:ext uri="{FF2B5EF4-FFF2-40B4-BE49-F238E27FC236}">
                <a16:creationId xmlns:a16="http://schemas.microsoft.com/office/drawing/2014/main" id="{55406706-2105-E75D-211E-7A7423189F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933CD0A9-3728-BEDE-53AB-55292BE44B87}"/>
              </a:ext>
            </a:extLst>
          </p:cNvPr>
          <p:cNvSpPr txBox="1"/>
          <p:nvPr/>
        </p:nvSpPr>
        <p:spPr>
          <a:xfrm>
            <a:off x="632481" y="1714799"/>
            <a:ext cx="3060745" cy="822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>
              <a:spcBef>
                <a:spcPts val="90"/>
              </a:spcBef>
            </a:pPr>
            <a:r>
              <a:rPr lang="es-ES" sz="1200" b="1" spc="-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Flujo de ingresos</a:t>
            </a:r>
            <a:endParaRPr sz="1200" dirty="0">
              <a:solidFill>
                <a:srgbClr val="7B01C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34899" indent="-269748">
              <a:spcBef>
                <a:spcPts val="972"/>
              </a:spcBef>
              <a:buClr>
                <a:srgbClr val="00FFC9"/>
              </a:buClr>
              <a:buAutoNum type="arabicPeriod"/>
              <a:tabLst>
                <a:tab pos="334899" algn="l"/>
                <a:tab pos="335471" algn="l"/>
              </a:tabLst>
            </a:pPr>
            <a:r>
              <a:rPr lang="es-PE"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¿Cómo pagan nuestros clientes?</a:t>
            </a:r>
          </a:p>
          <a:p>
            <a:pPr marL="334899" indent="-269748">
              <a:spcBef>
                <a:spcPts val="972"/>
              </a:spcBef>
              <a:buClr>
                <a:srgbClr val="00FFC9"/>
              </a:buClr>
              <a:buAutoNum type="arabicPeriod"/>
              <a:tabLst>
                <a:tab pos="334899" algn="l"/>
                <a:tab pos="335471" algn="l"/>
              </a:tabLst>
            </a:pPr>
            <a:r>
              <a:rPr lang="es-PE"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Ingresos operaciones o  recurrentes.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0BE078EC-94EE-2D25-15B1-7B3EB01FB32A}"/>
              </a:ext>
            </a:extLst>
          </p:cNvPr>
          <p:cNvSpPr/>
          <p:nvPr/>
        </p:nvSpPr>
        <p:spPr>
          <a:xfrm>
            <a:off x="632481" y="2696903"/>
            <a:ext cx="2515172" cy="0"/>
          </a:xfrm>
          <a:custGeom>
            <a:avLst/>
            <a:gdLst/>
            <a:ahLst/>
            <a:cxnLst/>
            <a:rect l="l" t="t" r="r" b="b"/>
            <a:pathLst>
              <a:path w="2794635">
                <a:moveTo>
                  <a:pt x="27941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FFC9"/>
            </a:solidFill>
          </a:ln>
        </p:spPr>
        <p:txBody>
          <a:bodyPr wrap="square" lIns="0" tIns="0" rIns="0" bIns="0" rtlCol="0"/>
          <a:lstStyle/>
          <a:p>
            <a:endParaRPr sz="126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38F96A9B-1B20-8705-19FD-F7015BB4B88E}"/>
              </a:ext>
            </a:extLst>
          </p:cNvPr>
          <p:cNvSpPr txBox="1"/>
          <p:nvPr/>
        </p:nvSpPr>
        <p:spPr>
          <a:xfrm>
            <a:off x="632481" y="2856988"/>
            <a:ext cx="3201077" cy="10066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>
              <a:spcBef>
                <a:spcPts val="90"/>
              </a:spcBef>
            </a:pPr>
            <a:r>
              <a:rPr lang="es-ES" sz="1200" b="1" spc="-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Recursos clave</a:t>
            </a:r>
            <a:endParaRPr sz="1200" dirty="0">
              <a:solidFill>
                <a:srgbClr val="7B01C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34899" indent="-269748">
              <a:spcBef>
                <a:spcPts val="972"/>
              </a:spcBef>
              <a:buClr>
                <a:srgbClr val="00FFC9"/>
              </a:buClr>
              <a:buFont typeface="Arial"/>
              <a:buAutoNum type="arabicPeriod"/>
              <a:tabLst>
                <a:tab pos="334899" algn="l"/>
                <a:tab pos="335471" algn="l"/>
              </a:tabLst>
            </a:pPr>
            <a:r>
              <a:rPr lang="es-PE" sz="1200" dirty="0">
                <a:latin typeface="Roboto" panose="02000000000000000000" pitchFamily="2" charset="0"/>
                <a:ea typeface="Roboto" panose="02000000000000000000" pitchFamily="2" charset="0"/>
              </a:rPr>
              <a:t>¿Qué bienes/activos son esenciales?</a:t>
            </a:r>
          </a:p>
          <a:p>
            <a:pPr marL="65151">
              <a:spcBef>
                <a:spcPts val="972"/>
              </a:spcBef>
              <a:buClr>
                <a:srgbClr val="00FFC9"/>
              </a:buClr>
              <a:tabLst>
                <a:tab pos="334899" algn="l"/>
                <a:tab pos="335471" algn="l"/>
              </a:tabLst>
            </a:pPr>
            <a:r>
              <a:rPr lang="es-PE" sz="1200" dirty="0">
                <a:latin typeface="Roboto" panose="02000000000000000000" pitchFamily="2" charset="0"/>
                <a:ea typeface="Roboto" panose="02000000000000000000" pitchFamily="2" charset="0"/>
              </a:rPr>
              <a:t>	Ejemplo: capital de trabajo, patentes, 	RRHH, camión</a:t>
            </a: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FEF12DF8-7BF7-F51E-65DF-D55C8E99AC1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0375" y="1386461"/>
            <a:ext cx="3969764" cy="23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40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9;g1656002af37_0_21">
            <a:extLst>
              <a:ext uri="{FF2B5EF4-FFF2-40B4-BE49-F238E27FC236}">
                <a16:creationId xmlns:a16="http://schemas.microsoft.com/office/drawing/2014/main" id="{55406706-2105-E75D-211E-7A7423189F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3A8F1B4-5015-B2BD-E142-32CD0A0C2E3D}"/>
              </a:ext>
            </a:extLst>
          </p:cNvPr>
          <p:cNvSpPr/>
          <p:nvPr/>
        </p:nvSpPr>
        <p:spPr>
          <a:xfrm>
            <a:off x="580583" y="2660503"/>
            <a:ext cx="2515172" cy="0"/>
          </a:xfrm>
          <a:custGeom>
            <a:avLst/>
            <a:gdLst/>
            <a:ahLst/>
            <a:cxnLst/>
            <a:rect l="l" t="t" r="r" b="b"/>
            <a:pathLst>
              <a:path w="2794635">
                <a:moveTo>
                  <a:pt x="27941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FFC9"/>
            </a:solidFill>
          </a:ln>
        </p:spPr>
        <p:txBody>
          <a:bodyPr wrap="square" lIns="0" tIns="0" rIns="0" bIns="0" rtlCol="0"/>
          <a:lstStyle/>
          <a:p>
            <a:endParaRPr sz="126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1CA7E7A-E601-874F-BE4D-1B486009F209}"/>
              </a:ext>
            </a:extLst>
          </p:cNvPr>
          <p:cNvSpPr txBox="1"/>
          <p:nvPr/>
        </p:nvSpPr>
        <p:spPr>
          <a:xfrm>
            <a:off x="555225" y="1015820"/>
            <a:ext cx="3078624" cy="2504212"/>
          </a:xfrm>
          <a:prstGeom prst="rect">
            <a:avLst/>
          </a:prstGeom>
        </p:spPr>
        <p:txBody>
          <a:bodyPr vert="horz" wrap="square" lIns="0" tIns="100013" rIns="0" bIns="0" rtlCol="0">
            <a:spAutoFit/>
          </a:bodyPr>
          <a:lstStyle/>
          <a:p>
            <a:pPr marL="11430">
              <a:lnSpc>
                <a:spcPct val="150000"/>
              </a:lnSpc>
              <a:spcBef>
                <a:spcPts val="788"/>
              </a:spcBef>
            </a:pPr>
            <a:r>
              <a:rPr sz="1200" b="1" spc="-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Actividades</a:t>
            </a:r>
            <a:r>
              <a:rPr sz="1200" b="1" spc="-4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200" b="1" spc="-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Claves</a:t>
            </a:r>
            <a:endParaRPr sz="1200" dirty="0">
              <a:solidFill>
                <a:srgbClr val="7B01C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" marR="4572">
              <a:lnSpc>
                <a:spcPct val="150000"/>
              </a:lnSpc>
              <a:spcBef>
                <a:spcPts val="752"/>
              </a:spcBef>
            </a:pPr>
            <a:r>
              <a:rPr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Identificar qué actividades </a:t>
            </a: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son </a:t>
            </a:r>
            <a:r>
              <a:rPr sz="1200" spc="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claves </a:t>
            </a:r>
            <a:r>
              <a:rPr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para entregar la propuesta </a:t>
            </a:r>
            <a:r>
              <a:rPr sz="1200" spc="-338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de</a:t>
            </a:r>
            <a:r>
              <a:rPr sz="1200" spc="-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valor</a:t>
            </a:r>
          </a:p>
          <a:p>
            <a:pPr marL="422910" marR="112014" indent="-302895">
              <a:lnSpc>
                <a:spcPct val="150000"/>
              </a:lnSpc>
              <a:buClr>
                <a:srgbClr val="00FFC9"/>
              </a:buClr>
              <a:buChar char="●"/>
              <a:tabLst>
                <a:tab pos="422339" algn="l"/>
                <a:tab pos="422910" algn="l"/>
              </a:tabLst>
            </a:pPr>
            <a:r>
              <a:rPr sz="1200" spc="-5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Ej</a:t>
            </a:r>
            <a:r>
              <a:rPr lang="es-ES" sz="1200" spc="-5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emplo</a:t>
            </a:r>
            <a:r>
              <a:rPr lang="es-ES"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: p</a:t>
            </a:r>
            <a:r>
              <a:rPr sz="1200" spc="-5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roducción</a:t>
            </a:r>
            <a:r>
              <a:rPr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,</a:t>
            </a:r>
            <a:r>
              <a:rPr sz="1200" spc="-4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marketing, </a:t>
            </a:r>
            <a:r>
              <a:rPr sz="1200" spc="-333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capacitación</a:t>
            </a:r>
          </a:p>
          <a:p>
            <a:pPr>
              <a:lnSpc>
                <a:spcPct val="150000"/>
              </a:lnSpc>
              <a:spcBef>
                <a:spcPts val="5"/>
              </a:spcBef>
            </a:pPr>
            <a:endParaRPr sz="12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  <a:p>
            <a:pPr marL="11430">
              <a:lnSpc>
                <a:spcPct val="15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Socios</a:t>
            </a:r>
            <a:r>
              <a:rPr sz="1200" b="1" spc="-4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200" b="1" spc="-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Claves</a:t>
            </a:r>
            <a:endParaRPr sz="1200" dirty="0">
              <a:solidFill>
                <a:srgbClr val="7B01C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" marR="226886">
              <a:lnSpc>
                <a:spcPct val="150000"/>
              </a:lnSpc>
              <a:spcBef>
                <a:spcPts val="860"/>
              </a:spcBef>
            </a:pPr>
            <a:r>
              <a:rPr lang="es-ES"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¿Qué</a:t>
            </a:r>
            <a:r>
              <a:rPr sz="1200" spc="-27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socios</a:t>
            </a:r>
            <a:r>
              <a:rPr sz="1200" spc="-23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y</a:t>
            </a:r>
            <a:r>
              <a:rPr sz="1200" spc="-23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proveedores</a:t>
            </a:r>
            <a:r>
              <a:rPr sz="1200" spc="-27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son </a:t>
            </a:r>
            <a:r>
              <a:rPr sz="1200" spc="-333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claves</a:t>
            </a: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?</a:t>
            </a:r>
            <a:endParaRPr sz="12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9DC29DF-DAC3-8435-75BF-03C22D05FB84}"/>
              </a:ext>
            </a:extLst>
          </p:cNvPr>
          <p:cNvSpPr/>
          <p:nvPr/>
        </p:nvSpPr>
        <p:spPr>
          <a:xfrm>
            <a:off x="580583" y="3641215"/>
            <a:ext cx="2515172" cy="0"/>
          </a:xfrm>
          <a:custGeom>
            <a:avLst/>
            <a:gdLst/>
            <a:ahLst/>
            <a:cxnLst/>
            <a:rect l="l" t="t" r="r" b="b"/>
            <a:pathLst>
              <a:path w="2794635">
                <a:moveTo>
                  <a:pt x="27941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FFC9"/>
            </a:solidFill>
          </a:ln>
        </p:spPr>
        <p:txBody>
          <a:bodyPr wrap="square" lIns="0" tIns="0" rIns="0" bIns="0" rtlCol="0"/>
          <a:lstStyle/>
          <a:p>
            <a:endParaRPr sz="126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872F4599-FD24-809B-5910-AC570D96DA3C}"/>
              </a:ext>
            </a:extLst>
          </p:cNvPr>
          <p:cNvSpPr txBox="1"/>
          <p:nvPr/>
        </p:nvSpPr>
        <p:spPr>
          <a:xfrm>
            <a:off x="555225" y="3442471"/>
            <a:ext cx="2540530" cy="11144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>
              <a:lnSpc>
                <a:spcPct val="150000"/>
              </a:lnSpc>
              <a:spcBef>
                <a:spcPts val="90"/>
              </a:spcBef>
            </a:pPr>
            <a:endParaRPr lang="es-ES" sz="1200" b="1" spc="-5" dirty="0">
              <a:solidFill>
                <a:srgbClr val="7B01C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">
              <a:lnSpc>
                <a:spcPct val="150000"/>
              </a:lnSpc>
              <a:spcBef>
                <a:spcPts val="90"/>
              </a:spcBef>
            </a:pPr>
            <a:r>
              <a:rPr sz="1200" b="1" spc="-5" dirty="0" err="1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Estructura</a:t>
            </a:r>
            <a:r>
              <a:rPr sz="1200" b="1" spc="-41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200" b="1" spc="-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</a:t>
            </a:r>
            <a:r>
              <a:rPr sz="1200" b="1" spc="-36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200" b="1" spc="-5" dirty="0" err="1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Costos</a:t>
            </a:r>
            <a:endParaRPr lang="es-ES" sz="1200" b="1" spc="-5" dirty="0">
              <a:solidFill>
                <a:srgbClr val="7B01C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">
              <a:lnSpc>
                <a:spcPct val="150000"/>
              </a:lnSpc>
              <a:spcBef>
                <a:spcPts val="90"/>
              </a:spcBef>
            </a:pPr>
            <a:r>
              <a:rPr lang="es-PE" sz="1200" spc="-5" dirty="0">
                <a:latin typeface="Roboto" panose="02000000000000000000" pitchFamily="2" charset="0"/>
                <a:ea typeface="Roboto" panose="02000000000000000000" pitchFamily="2" charset="0"/>
              </a:rPr>
              <a:t>Todo lo que generar inversión de parte del emprendimiento.</a:t>
            </a:r>
          </a:p>
        </p:txBody>
      </p:sp>
      <p:pic>
        <p:nvPicPr>
          <p:cNvPr id="11" name="object 6">
            <a:extLst>
              <a:ext uri="{FF2B5EF4-FFF2-40B4-BE49-F238E27FC236}">
                <a16:creationId xmlns:a16="http://schemas.microsoft.com/office/drawing/2014/main" id="{57F6C2AA-C682-BA3F-D854-20E516E6050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6930" y="1431563"/>
            <a:ext cx="3969765" cy="237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26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9;g1656002af37_0_21">
            <a:extLst>
              <a:ext uri="{FF2B5EF4-FFF2-40B4-BE49-F238E27FC236}">
                <a16:creationId xmlns:a16="http://schemas.microsoft.com/office/drawing/2014/main" id="{55406706-2105-E75D-211E-7A7423189F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DA93DEEE-957B-A1D1-0F43-E77EFA747A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3795" y="1378484"/>
            <a:ext cx="1820950" cy="1333184"/>
          </a:xfrm>
          <a:prstGeom prst="rect">
            <a:avLst/>
          </a:prstGeom>
        </p:spPr>
        <p:txBody>
          <a:bodyPr spcFirstLastPara="1" vert="horz" wrap="square" lIns="0" tIns="50291" rIns="0" bIns="0" rtlCol="0" anchor="t" anchorCtr="0">
            <a:spAutoFit/>
          </a:bodyPr>
          <a:lstStyle/>
          <a:p>
            <a:pPr marL="11430" marR="4572">
              <a:lnSpc>
                <a:spcPts val="2430"/>
              </a:lnSpc>
              <a:spcBef>
                <a:spcPts val="395"/>
              </a:spcBef>
            </a:pPr>
            <a:r>
              <a:rPr sz="2250" b="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MODELO </a:t>
            </a:r>
            <a:r>
              <a:rPr sz="2250" b="1" spc="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25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</a:t>
            </a:r>
            <a:r>
              <a:rPr sz="2250" b="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25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NEGOCIOS  </a:t>
            </a:r>
            <a:r>
              <a:rPr sz="225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 </a:t>
            </a:r>
            <a:r>
              <a:rPr sz="225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25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ARMOUR</a:t>
            </a:r>
            <a:endParaRPr sz="22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object 8">
            <a:extLst>
              <a:ext uri="{FF2B5EF4-FFF2-40B4-BE49-F238E27FC236}">
                <a16:creationId xmlns:a16="http://schemas.microsoft.com/office/drawing/2014/main" id="{DDFA39F5-0872-3309-E5C3-6BAE020E6B8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429" y="2867304"/>
            <a:ext cx="152279" cy="169198"/>
          </a:xfrm>
          <a:prstGeom prst="rect">
            <a:avLst/>
          </a:prstGeom>
        </p:spPr>
      </p:pic>
      <p:pic>
        <p:nvPicPr>
          <p:cNvPr id="5" name="object 9">
            <a:extLst>
              <a:ext uri="{FF2B5EF4-FFF2-40B4-BE49-F238E27FC236}">
                <a16:creationId xmlns:a16="http://schemas.microsoft.com/office/drawing/2014/main" id="{48498DF5-6BF7-2E75-EE36-6DD22FDAD2A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627" y="2867304"/>
            <a:ext cx="152279" cy="169198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51DB8C73-118B-6ED1-7017-A5981A1F2291}"/>
              </a:ext>
            </a:extLst>
          </p:cNvPr>
          <p:cNvSpPr txBox="1"/>
          <p:nvPr/>
        </p:nvSpPr>
        <p:spPr>
          <a:xfrm>
            <a:off x="1449324" y="4906951"/>
            <a:ext cx="6245352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 algn="ctr">
              <a:spcBef>
                <a:spcPts val="90"/>
              </a:spcBef>
            </a:pPr>
            <a:r>
              <a:rPr sz="800" i="1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Fuente:</a:t>
            </a:r>
            <a:r>
              <a:rPr sz="800" i="1" spc="77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800" i="1" u="sng" spc="-9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https://www.clubensayos.com/Negocios/UNDER-ARMOUR-ESTRATEGIA-DE-NEGOCIO/3648843.html</a:t>
            </a:r>
            <a:endParaRPr sz="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object 11">
            <a:extLst>
              <a:ext uri="{FF2B5EF4-FFF2-40B4-BE49-F238E27FC236}">
                <a16:creationId xmlns:a16="http://schemas.microsoft.com/office/drawing/2014/main" id="{581F96FA-36CA-3EC4-ED78-EB5200FE06A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49665" y="718814"/>
            <a:ext cx="5476770" cy="38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42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9;g1656002af37_0_21">
            <a:extLst>
              <a:ext uri="{FF2B5EF4-FFF2-40B4-BE49-F238E27FC236}">
                <a16:creationId xmlns:a16="http://schemas.microsoft.com/office/drawing/2014/main" id="{55406706-2105-E75D-211E-7A7423189F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BAE18468-592E-645D-03DF-E10529068EBA}"/>
              </a:ext>
            </a:extLst>
          </p:cNvPr>
          <p:cNvSpPr txBox="1"/>
          <p:nvPr/>
        </p:nvSpPr>
        <p:spPr>
          <a:xfrm>
            <a:off x="4040070" y="1127076"/>
            <a:ext cx="4442841" cy="167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 marR="4572" algn="ctr">
              <a:spcBef>
                <a:spcPts val="90"/>
              </a:spcBef>
              <a:tabLst>
                <a:tab pos="1064705" algn="l"/>
              </a:tabLst>
            </a:pP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“Los mismos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productos,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servicios o </a:t>
            </a:r>
            <a:r>
              <a:rPr sz="1800" spc="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tecnologías pueden fallar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o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tener éxito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según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el </a:t>
            </a:r>
            <a:r>
              <a:rPr sz="1800" b="1" spc="-5" dirty="0">
                <a:latin typeface="Roboto" panose="02000000000000000000" pitchFamily="2" charset="0"/>
                <a:ea typeface="Roboto" panose="02000000000000000000" pitchFamily="2" charset="0"/>
              </a:rPr>
              <a:t>modelo de negocio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que elijas.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Explorar las posibilidades es fundamental </a:t>
            </a:r>
            <a:r>
              <a:rPr sz="1800" spc="-513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para encontrar un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modelo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de </a:t>
            </a:r>
            <a:r>
              <a:rPr sz="1800" b="1" spc="-5" dirty="0">
                <a:latin typeface="Roboto" panose="02000000000000000000" pitchFamily="2" charset="0"/>
                <a:ea typeface="Roboto" panose="02000000000000000000" pitchFamily="2" charset="0"/>
              </a:rPr>
              <a:t>negocio </a:t>
            </a:r>
            <a:r>
              <a:rPr sz="1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800" b="1" spc="-5" dirty="0">
                <a:latin typeface="Roboto" panose="02000000000000000000" pitchFamily="2" charset="0"/>
                <a:ea typeface="Roboto" panose="02000000000000000000" pitchFamily="2" charset="0"/>
              </a:rPr>
              <a:t>exitoso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”	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-</a:t>
            </a:r>
            <a:r>
              <a:rPr sz="1800" spc="-68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Alexander Osterwalder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7EEA19A-DC0E-2D86-8976-9817F77EBF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488" y="1789532"/>
            <a:ext cx="1972818" cy="1174104"/>
          </a:xfrm>
          <a:prstGeom prst="rect">
            <a:avLst/>
          </a:prstGeom>
        </p:spPr>
        <p:txBody>
          <a:bodyPr spcFirstLastPara="1" vert="horz" wrap="square" lIns="0" tIns="45149" rIns="0" bIns="0" rtlCol="0" anchor="t" anchorCtr="0">
            <a:spAutoFit/>
          </a:bodyPr>
          <a:lstStyle/>
          <a:p>
            <a:pPr marL="11430" marR="4572">
              <a:lnSpc>
                <a:spcPts val="2142"/>
              </a:lnSpc>
              <a:spcBef>
                <a:spcPts val="356"/>
              </a:spcBef>
            </a:pPr>
            <a:r>
              <a:rPr sz="20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ALEXANDER </a:t>
            </a:r>
            <a:r>
              <a:rPr sz="2000" b="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OSTE</a:t>
            </a:r>
            <a:r>
              <a:rPr sz="2000" b="1" spc="-4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</a:t>
            </a:r>
            <a:r>
              <a:rPr sz="2000" b="1" spc="-113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</a:t>
            </a:r>
            <a:r>
              <a:rPr sz="20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ALDER  </a:t>
            </a:r>
            <a:r>
              <a:rPr sz="20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CREADOR DE </a:t>
            </a:r>
            <a:r>
              <a:rPr sz="200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</a:t>
            </a:r>
            <a:r>
              <a:rPr sz="200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spc="-18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HERRAMIENTA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7662FE1B-E0E3-A59E-444F-03AA4C1840E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123" y="3106399"/>
            <a:ext cx="152279" cy="169198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5EDC880D-3B61-2C5A-87D8-FDCC8846356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321" y="3106399"/>
            <a:ext cx="152279" cy="169198"/>
          </a:xfrm>
          <a:prstGeom prst="rect">
            <a:avLst/>
          </a:prstGeom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9C3ABBA1-8640-6E59-60B4-1F08273DE6F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8386" y="3152431"/>
            <a:ext cx="2686207" cy="19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7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11B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1656002af37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208" y="0"/>
            <a:ext cx="2118159" cy="1037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2C68308-51F2-A26E-3CC7-DEBB9F4709D5}"/>
              </a:ext>
            </a:extLst>
          </p:cNvPr>
          <p:cNvSpPr txBox="1"/>
          <p:nvPr/>
        </p:nvSpPr>
        <p:spPr>
          <a:xfrm>
            <a:off x="1588324" y="1694587"/>
            <a:ext cx="5967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¿Cómo liderar mi emprendimiento?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9;g1656002af37_0_21">
            <a:extLst>
              <a:ext uri="{FF2B5EF4-FFF2-40B4-BE49-F238E27FC236}">
                <a16:creationId xmlns:a16="http://schemas.microsoft.com/office/drawing/2014/main" id="{55406706-2105-E75D-211E-7A7423189F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67EEA19A-DC0E-2D86-8976-9817F77EBF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487" y="2571750"/>
            <a:ext cx="2515657" cy="366190"/>
          </a:xfrm>
          <a:prstGeom prst="rect">
            <a:avLst/>
          </a:prstGeom>
        </p:spPr>
        <p:txBody>
          <a:bodyPr spcFirstLastPara="1" vert="horz" wrap="square" lIns="0" tIns="45149" rIns="0" bIns="0" rtlCol="0" anchor="t" anchorCtr="0">
            <a:spAutoFit/>
          </a:bodyPr>
          <a:lstStyle/>
          <a:p>
            <a:pPr marL="11430" marR="4572">
              <a:lnSpc>
                <a:spcPts val="2142"/>
              </a:lnSpc>
              <a:spcBef>
                <a:spcPts val="356"/>
              </a:spcBef>
            </a:pPr>
            <a:r>
              <a:rPr lang="es-ES" sz="20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CONSIDERACIONES: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7662FE1B-E0E3-A59E-444F-03AA4C1840E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123" y="3106399"/>
            <a:ext cx="152279" cy="169198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5EDC880D-3B61-2C5A-87D8-FDCC8846356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321" y="3106399"/>
            <a:ext cx="152279" cy="169198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28105EF0-57C2-C031-C37B-7D740F957C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92953" y="1211474"/>
            <a:ext cx="6632559" cy="3086742"/>
          </a:xfrm>
          <a:prstGeom prst="rect">
            <a:avLst/>
          </a:prstGeom>
        </p:spPr>
        <p:txBody>
          <a:bodyPr spcFirstLastPara="1" vert="horz" wrap="square" lIns="0" tIns="11430" rIns="0" bIns="0" rtlCol="0" anchor="t" anchorCtr="0">
            <a:spAutoFit/>
          </a:bodyPr>
          <a:lstStyle/>
          <a:p>
            <a:pPr marL="1996821" marR="242316" indent="-320612">
              <a:lnSpc>
                <a:spcPct val="114999"/>
              </a:lnSpc>
              <a:spcBef>
                <a:spcPts val="90"/>
              </a:spcBef>
              <a:buClr>
                <a:srgbClr val="00FFC9"/>
              </a:buClr>
              <a:buSzPct val="70588"/>
              <a:buFont typeface="Arial"/>
              <a:buAutoNum type="arabicPeriod"/>
              <a:tabLst>
                <a:tab pos="1997393" algn="l"/>
                <a:tab pos="1997964" algn="l"/>
              </a:tabLst>
            </a:pP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</a:t>
            </a:r>
            <a:r>
              <a:rPr sz="2000" b="1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estrategia </a:t>
            </a: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la organización</a:t>
            </a:r>
            <a:r>
              <a:rPr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debe estar </a:t>
            </a:r>
            <a:r>
              <a:rPr sz="2000" spc="-413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plasmada</a:t>
            </a:r>
            <a:r>
              <a:rPr sz="2000" spc="-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sz="2000" spc="-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 </a:t>
            </a:r>
            <a:r>
              <a:rPr sz="2000" b="1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modelo</a:t>
            </a:r>
            <a:r>
              <a:rPr sz="2000" b="1" spc="-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b="1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</a:t>
            </a:r>
            <a:r>
              <a:rPr sz="2000" b="1" spc="-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b="1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negocio</a:t>
            </a:r>
          </a:p>
          <a:p>
            <a:pPr marL="1996821" marR="4572" indent="-320612">
              <a:lnSpc>
                <a:spcPct val="114999"/>
              </a:lnSpc>
              <a:spcBef>
                <a:spcPts val="900"/>
              </a:spcBef>
              <a:buClr>
                <a:srgbClr val="00FFC9"/>
              </a:buClr>
              <a:buSzPct val="70588"/>
              <a:buFont typeface="Arial"/>
              <a:buAutoNum type="arabicPeriod"/>
              <a:tabLst>
                <a:tab pos="1997393" algn="l"/>
                <a:tab pos="1997964" algn="l"/>
              </a:tabLst>
            </a:pP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Utilizar un </a:t>
            </a:r>
            <a:r>
              <a:rPr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sistema </a:t>
            </a: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</a:t>
            </a:r>
            <a:r>
              <a:rPr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recompensas </a:t>
            </a: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adecuados </a:t>
            </a:r>
            <a:r>
              <a:rPr sz="2000" spc="-413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para</a:t>
            </a:r>
            <a:r>
              <a:rPr sz="2000" spc="-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b="1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motivar </a:t>
            </a:r>
            <a:r>
              <a:rPr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</a:t>
            </a: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los</a:t>
            </a:r>
            <a:r>
              <a:rPr sz="2000" spc="-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trabajadores</a:t>
            </a:r>
          </a:p>
          <a:p>
            <a:pPr marL="1996821" marR="56579" indent="-320612">
              <a:lnSpc>
                <a:spcPct val="114999"/>
              </a:lnSpc>
              <a:spcBef>
                <a:spcPts val="900"/>
              </a:spcBef>
              <a:buClr>
                <a:srgbClr val="00FFC9"/>
              </a:buClr>
              <a:buSzPct val="70588"/>
              <a:buFont typeface="Arial"/>
              <a:buAutoNum type="arabicPeriod"/>
              <a:tabLst>
                <a:tab pos="1997393" algn="l"/>
                <a:tab pos="1997964" algn="l"/>
              </a:tabLst>
            </a:pPr>
            <a:r>
              <a:rPr sz="2000" spc="-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Trabajar </a:t>
            </a:r>
            <a:r>
              <a:rPr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personas </a:t>
            </a:r>
            <a:r>
              <a:rPr sz="2000" b="1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creativas</a:t>
            </a: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fiables </a:t>
            </a:r>
            <a:r>
              <a:rPr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 </a:t>
            </a: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 </a:t>
            </a:r>
            <a:r>
              <a:rPr sz="2000" spc="-413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sean</a:t>
            </a:r>
            <a:r>
              <a:rPr sz="2000" spc="-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parte del</a:t>
            </a:r>
            <a:r>
              <a:rPr sz="2000" spc="-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¿por qué?</a:t>
            </a:r>
          </a:p>
        </p:txBody>
      </p:sp>
    </p:spTree>
    <p:extLst>
      <p:ext uri="{BB962C8B-B14F-4D97-AF65-F5344CB8AC3E}">
        <p14:creationId xmlns:p14="http://schemas.microsoft.com/office/powerpoint/2010/main" val="1138696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9;g1656002af37_0_21">
            <a:extLst>
              <a:ext uri="{FF2B5EF4-FFF2-40B4-BE49-F238E27FC236}">
                <a16:creationId xmlns:a16="http://schemas.microsoft.com/office/drawing/2014/main" id="{55406706-2105-E75D-211E-7A7423189F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67EEA19A-DC0E-2D86-8976-9817F77EBF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488" y="2437097"/>
            <a:ext cx="1779388" cy="635495"/>
          </a:xfrm>
          <a:prstGeom prst="rect">
            <a:avLst/>
          </a:prstGeom>
        </p:spPr>
        <p:txBody>
          <a:bodyPr spcFirstLastPara="1" vert="horz" wrap="square" lIns="0" tIns="45149" rIns="0" bIns="0" rtlCol="0" anchor="t" anchorCtr="0">
            <a:spAutoFit/>
          </a:bodyPr>
          <a:lstStyle/>
          <a:p>
            <a:pPr marL="11430" marR="4572">
              <a:lnSpc>
                <a:spcPts val="2142"/>
              </a:lnSpc>
              <a:spcBef>
                <a:spcPts val="356"/>
              </a:spcBef>
            </a:pPr>
            <a:r>
              <a:rPr lang="es-ES" sz="20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PROPUESTA</a:t>
            </a:r>
            <a:br>
              <a:rPr lang="es-ES" sz="20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s-ES" sz="20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 MARCHA: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7662FE1B-E0E3-A59E-444F-03AA4C1840E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123" y="3106399"/>
            <a:ext cx="152279" cy="169198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5EDC880D-3B61-2C5A-87D8-FDCC8846356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321" y="3106399"/>
            <a:ext cx="152279" cy="169198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28105EF0-57C2-C031-C37B-7D740F957C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92953" y="2034775"/>
            <a:ext cx="6632559" cy="1440138"/>
          </a:xfrm>
          <a:prstGeom prst="rect">
            <a:avLst/>
          </a:prstGeom>
        </p:spPr>
        <p:txBody>
          <a:bodyPr spcFirstLastPara="1" vert="horz" wrap="square" lIns="0" tIns="11430" rIns="0" bIns="0" rtlCol="0" anchor="t" anchorCtr="0">
            <a:spAutoFit/>
          </a:bodyPr>
          <a:lstStyle/>
          <a:p>
            <a:pPr marL="1676209" marR="242316" indent="0">
              <a:lnSpc>
                <a:spcPct val="114999"/>
              </a:lnSpc>
              <a:spcBef>
                <a:spcPts val="90"/>
              </a:spcBef>
              <a:buClr>
                <a:srgbClr val="00FFC9"/>
              </a:buClr>
              <a:buSzPct val="70588"/>
              <a:buNone/>
              <a:tabLst>
                <a:tab pos="1997393" algn="l"/>
                <a:tab pos="1997964" algn="l"/>
              </a:tabLst>
            </a:pPr>
            <a:r>
              <a:rPr lang="es-PE"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Primero deberás </a:t>
            </a:r>
            <a:r>
              <a:rPr lang="es-PE" sz="2000" b="1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validar </a:t>
            </a:r>
            <a:r>
              <a:rPr lang="es-PE"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los </a:t>
            </a:r>
            <a:r>
              <a:rPr lang="es-PE" sz="2000" b="1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supuestos </a:t>
            </a:r>
            <a:r>
              <a:rPr lang="es-PE" sz="2000" b="1" spc="-513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P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</a:t>
            </a:r>
            <a:r>
              <a:rPr lang="es-PE" sz="2000" b="1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hipótesis </a:t>
            </a:r>
            <a:r>
              <a:rPr lang="es-PE"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planteados en el </a:t>
            </a:r>
            <a:r>
              <a:rPr lang="es-PE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modelo </a:t>
            </a:r>
            <a:r>
              <a:rPr lang="es-PE"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</a:t>
            </a:r>
            <a:r>
              <a:rPr lang="es-PE" sz="2000" spc="-513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PE"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negocios. Para</a:t>
            </a:r>
            <a:r>
              <a:rPr lang="es-PE" sz="2000" spc="-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PE" sz="200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ello utilizaremos la </a:t>
            </a:r>
            <a:r>
              <a:rPr lang="es-PE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PE" sz="2000" b="1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metodología</a:t>
            </a:r>
            <a:r>
              <a:rPr lang="es-PE" sz="2000" b="1" spc="-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PE" sz="2000" b="1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Lean</a:t>
            </a:r>
            <a:r>
              <a:rPr lang="es-PE" sz="2000" b="1" spc="-14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P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Startup</a:t>
            </a:r>
            <a:r>
              <a:rPr lang="es-PE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sz="2000" spc="-5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88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11B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1656002af37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208" y="0"/>
            <a:ext cx="2118159" cy="1037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7;g1656002af37_0_10">
            <a:extLst>
              <a:ext uri="{FF2B5EF4-FFF2-40B4-BE49-F238E27FC236}">
                <a16:creationId xmlns:a16="http://schemas.microsoft.com/office/drawing/2014/main" id="{1EB2C0CA-CF9D-F3A6-ABF8-5DE589320AB8}"/>
              </a:ext>
            </a:extLst>
          </p:cNvPr>
          <p:cNvSpPr/>
          <p:nvPr/>
        </p:nvSpPr>
        <p:spPr>
          <a:xfrm>
            <a:off x="1881150" y="1848305"/>
            <a:ext cx="53817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es-ES" sz="40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Lean Startup</a:t>
            </a:r>
            <a:endParaRPr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9930AF2-D55C-180E-D5D8-D8A2DF9BF6EC}"/>
              </a:ext>
            </a:extLst>
          </p:cNvPr>
          <p:cNvCxnSpPr>
            <a:cxnSpLocks/>
          </p:cNvCxnSpPr>
          <p:nvPr/>
        </p:nvCxnSpPr>
        <p:spPr>
          <a:xfrm>
            <a:off x="2870860" y="2653724"/>
            <a:ext cx="3829792" cy="0"/>
          </a:xfrm>
          <a:prstGeom prst="line">
            <a:avLst/>
          </a:prstGeom>
          <a:ln w="19050">
            <a:solidFill>
              <a:srgbClr val="02FF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07;g1656002af37_0_10">
            <a:extLst>
              <a:ext uri="{FF2B5EF4-FFF2-40B4-BE49-F238E27FC236}">
                <a16:creationId xmlns:a16="http://schemas.microsoft.com/office/drawing/2014/main" id="{72FD7F30-2405-ADC8-6576-7B7868167C85}"/>
              </a:ext>
            </a:extLst>
          </p:cNvPr>
          <p:cNvSpPr/>
          <p:nvPr/>
        </p:nvSpPr>
        <p:spPr>
          <a:xfrm>
            <a:off x="1881150" y="2903230"/>
            <a:ext cx="5381700" cy="4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es-E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Módulo 3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46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9;g1656002af37_0_21">
            <a:extLst>
              <a:ext uri="{FF2B5EF4-FFF2-40B4-BE49-F238E27FC236}">
                <a16:creationId xmlns:a16="http://schemas.microsoft.com/office/drawing/2014/main" id="{55406706-2105-E75D-211E-7A7423189F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17476C4-7820-7154-CF13-C114AC5A13D3}"/>
              </a:ext>
            </a:extLst>
          </p:cNvPr>
          <p:cNvSpPr txBox="1"/>
          <p:nvPr/>
        </p:nvSpPr>
        <p:spPr>
          <a:xfrm>
            <a:off x="512550" y="1724887"/>
            <a:ext cx="2307840" cy="1149545"/>
          </a:xfrm>
          <a:prstGeom prst="rect">
            <a:avLst/>
          </a:prstGeom>
        </p:spPr>
        <p:txBody>
          <a:bodyPr vert="horz" wrap="square" lIns="0" tIns="41148" rIns="0" bIns="0" rtlCol="0">
            <a:spAutoFit/>
          </a:bodyPr>
          <a:lstStyle/>
          <a:p>
            <a:pPr marL="11430" marR="4572">
              <a:spcBef>
                <a:spcPts val="324"/>
              </a:spcBef>
            </a:pPr>
            <a:r>
              <a:rPr sz="2400" b="1" spc="-14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s-ES" sz="2400" b="1" spc="-14" dirty="0" err="1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odo</a:t>
            </a:r>
            <a:r>
              <a:rPr sz="2400" b="1" spc="-9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PE"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emprendimien</a:t>
            </a:r>
            <a:r>
              <a:rPr lang="es-PE" sz="2400" b="1" spc="-36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s-PE" sz="2400" b="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sz="2400" b="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es-PE"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inicia</a:t>
            </a:r>
            <a:r>
              <a:rPr lang="es-PE" sz="2400" spc="-108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lang="es-PE"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con</a:t>
            </a:r>
            <a:r>
              <a:rPr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…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1744F374-BEC4-48B0-69C1-30518A406B1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185" y="2953504"/>
            <a:ext cx="152279" cy="169198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56E926C0-9634-5D85-A0C1-4B4D491A68C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383" y="2953504"/>
            <a:ext cx="152279" cy="169198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D4C846AA-48B4-775B-9B33-CB67DE899F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7205" y="2080518"/>
            <a:ext cx="4271963" cy="639919"/>
          </a:xfrm>
          <a:prstGeom prst="rect">
            <a:avLst/>
          </a:prstGeom>
        </p:spPr>
        <p:txBody>
          <a:bodyPr spcFirstLastPara="1" vert="horz" wrap="square" lIns="0" tIns="11430" rIns="0" bIns="0" rtlCol="0" anchor="t" anchorCtr="0">
            <a:spAutoFit/>
          </a:bodyPr>
          <a:lstStyle/>
          <a:p>
            <a:pPr marL="11430">
              <a:spcBef>
                <a:spcPts val="90"/>
              </a:spcBef>
            </a:pPr>
            <a:r>
              <a:rPr sz="4000" b="1" spc="-5" dirty="0">
                <a:latin typeface="Roboto" panose="02000000000000000000" pitchFamily="2" charset="0"/>
                <a:ea typeface="Roboto" panose="02000000000000000000" pitchFamily="2" charset="0"/>
              </a:rPr>
              <a:t>UN</a:t>
            </a:r>
            <a:r>
              <a:rPr sz="4000" b="1" spc="-9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4000" b="1" spc="-5" dirty="0">
                <a:latin typeface="Roboto" panose="02000000000000000000" pitchFamily="2" charset="0"/>
                <a:ea typeface="Roboto" panose="02000000000000000000" pitchFamily="2" charset="0"/>
              </a:rPr>
              <a:t>PROBLEMA</a:t>
            </a:r>
            <a:endParaRPr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78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9;g1656002af37_0_21">
            <a:extLst>
              <a:ext uri="{FF2B5EF4-FFF2-40B4-BE49-F238E27FC236}">
                <a16:creationId xmlns:a16="http://schemas.microsoft.com/office/drawing/2014/main" id="{55406706-2105-E75D-211E-7A7423189F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F294316F-B4A0-FEF4-8DDE-AE89338372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899" y="2276096"/>
            <a:ext cx="1492280" cy="393698"/>
          </a:xfrm>
          <a:prstGeom prst="rect">
            <a:avLst/>
          </a:prstGeom>
        </p:spPr>
        <p:txBody>
          <a:bodyPr spcFirstLastPara="1" vert="horz" wrap="square" lIns="0" tIns="11430" rIns="0" bIns="0" rtlCol="0" anchor="ctr" anchorCtr="0">
            <a:spAutoFit/>
          </a:bodyPr>
          <a:lstStyle/>
          <a:p>
            <a:pPr marL="11430">
              <a:lnSpc>
                <a:spcPct val="100000"/>
              </a:lnSpc>
              <a:spcBef>
                <a:spcPts val="90"/>
              </a:spcBef>
            </a:pPr>
            <a:r>
              <a:rPr sz="2400" b="1" spc="-27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STARTUP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636E405E-35FA-12B6-6137-8E6B356CE7C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587" y="2759150"/>
            <a:ext cx="152279" cy="169198"/>
          </a:xfrm>
          <a:prstGeom prst="rect">
            <a:avLst/>
          </a:prstGeom>
        </p:spPr>
      </p:pic>
      <p:pic>
        <p:nvPicPr>
          <p:cNvPr id="11" name="object 4">
            <a:extLst>
              <a:ext uri="{FF2B5EF4-FFF2-40B4-BE49-F238E27FC236}">
                <a16:creationId xmlns:a16="http://schemas.microsoft.com/office/drawing/2014/main" id="{18DB951C-792B-01A9-DBF7-7AEBB06462D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784" y="2759150"/>
            <a:ext cx="152280" cy="169198"/>
          </a:xfrm>
          <a:prstGeom prst="rect">
            <a:avLst/>
          </a:prstGeom>
        </p:spPr>
      </p:pic>
      <p:sp>
        <p:nvSpPr>
          <p:cNvPr id="13" name="object 6">
            <a:extLst>
              <a:ext uri="{FF2B5EF4-FFF2-40B4-BE49-F238E27FC236}">
                <a16:creationId xmlns:a16="http://schemas.microsoft.com/office/drawing/2014/main" id="{DDD45ED9-6759-19F8-3E1B-E0051F923224}"/>
              </a:ext>
            </a:extLst>
          </p:cNvPr>
          <p:cNvSpPr txBox="1"/>
          <p:nvPr/>
        </p:nvSpPr>
        <p:spPr>
          <a:xfrm>
            <a:off x="2637196" y="1559169"/>
            <a:ext cx="1821988" cy="2221249"/>
          </a:xfrm>
          <a:prstGeom prst="rect">
            <a:avLst/>
          </a:prstGeom>
        </p:spPr>
        <p:txBody>
          <a:bodyPr vert="horz" wrap="square" lIns="0" tIns="10287" rIns="0" bIns="0" rtlCol="0">
            <a:spAutoFit/>
          </a:bodyPr>
          <a:lstStyle/>
          <a:p>
            <a:pPr marL="11430" marR="4572">
              <a:lnSpc>
                <a:spcPct val="150000"/>
              </a:lnSpc>
              <a:spcBef>
                <a:spcPts val="81"/>
              </a:spcBef>
            </a:pPr>
            <a:r>
              <a:rPr sz="1200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“Institución </a:t>
            </a:r>
            <a:r>
              <a:rPr sz="1200" spc="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humana </a:t>
            </a:r>
            <a:r>
              <a:rPr sz="1200" spc="18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diseñada para </a:t>
            </a:r>
            <a:r>
              <a:rPr sz="1200" b="1" spc="9" dirty="0">
                <a:latin typeface="Roboto" panose="02000000000000000000" pitchFamily="2" charset="0"/>
                <a:ea typeface="Roboto" panose="02000000000000000000" pitchFamily="2" charset="0"/>
              </a:rPr>
              <a:t>crear </a:t>
            </a:r>
            <a:r>
              <a:rPr sz="1200" b="1" spc="-378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200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nuevos </a:t>
            </a:r>
            <a:r>
              <a:rPr sz="1200" b="1" spc="9" dirty="0">
                <a:latin typeface="Roboto" panose="02000000000000000000" pitchFamily="2" charset="0"/>
                <a:ea typeface="Roboto" panose="02000000000000000000" pitchFamily="2" charset="0"/>
              </a:rPr>
              <a:t>productos </a:t>
            </a:r>
            <a:r>
              <a:rPr sz="1200" spc="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y </a:t>
            </a:r>
            <a:r>
              <a:rPr sz="1200" spc="-378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b="1" spc="9" dirty="0">
                <a:latin typeface="Roboto" panose="02000000000000000000" pitchFamily="2" charset="0"/>
                <a:ea typeface="Roboto" panose="02000000000000000000" pitchFamily="2" charset="0"/>
              </a:rPr>
              <a:t>servicios </a:t>
            </a:r>
            <a:r>
              <a:rPr sz="1200" spc="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en </a:t>
            </a:r>
            <a:r>
              <a:rPr sz="1200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unas </a:t>
            </a:r>
            <a:r>
              <a:rPr sz="1200" spc="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condiciones </a:t>
            </a:r>
            <a:r>
              <a:rPr sz="1200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de </a:t>
            </a:r>
            <a:r>
              <a:rPr sz="1200" spc="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incertidumbre </a:t>
            </a:r>
            <a:r>
              <a:rPr sz="1200" spc="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200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extrema”.</a:t>
            </a:r>
            <a:endParaRPr lang="es-ES" sz="1200" spc="9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  <a:p>
            <a:pPr marL="11430" marR="4572">
              <a:lnSpc>
                <a:spcPct val="150000"/>
              </a:lnSpc>
              <a:spcBef>
                <a:spcPts val="81"/>
              </a:spcBef>
            </a:pPr>
            <a:endParaRPr lang="es-ES" sz="1200" b="1" spc="9" dirty="0">
              <a:solidFill>
                <a:srgbClr val="8735D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" marR="4572">
              <a:lnSpc>
                <a:spcPct val="150000"/>
              </a:lnSpc>
              <a:spcBef>
                <a:spcPts val="81"/>
              </a:spcBef>
            </a:pPr>
            <a:r>
              <a:rPr sz="12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Eri</a:t>
            </a:r>
            <a:r>
              <a:rPr sz="1200" b="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  <a:r>
              <a:rPr sz="12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Ries</a:t>
            </a:r>
            <a:endParaRPr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object 7">
            <a:extLst>
              <a:ext uri="{FF2B5EF4-FFF2-40B4-BE49-F238E27FC236}">
                <a16:creationId xmlns:a16="http://schemas.microsoft.com/office/drawing/2014/main" id="{74A50F2D-30EB-5F42-C075-84C43F086F4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89355" y="1366954"/>
            <a:ext cx="3248618" cy="24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27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1902" y="1764881"/>
            <a:ext cx="1895094" cy="1529201"/>
          </a:xfrm>
          <a:prstGeom prst="rect">
            <a:avLst/>
          </a:prstGeom>
        </p:spPr>
        <p:txBody>
          <a:bodyPr vert="horz" wrap="square" lIns="0" tIns="10287" rIns="0" bIns="0" rtlCol="0">
            <a:spAutoFit/>
          </a:bodyPr>
          <a:lstStyle/>
          <a:p>
            <a:pPr marL="11430" marR="4572">
              <a:lnSpc>
                <a:spcPct val="102299"/>
              </a:lnSpc>
              <a:spcBef>
                <a:spcPts val="81"/>
              </a:spcBef>
            </a:pPr>
            <a:r>
              <a:rPr sz="1395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“El </a:t>
            </a:r>
            <a:r>
              <a:rPr sz="1395" spc="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método de </a:t>
            </a:r>
            <a:r>
              <a:rPr sz="1395" b="1" spc="14" dirty="0">
                <a:latin typeface="Roboto" panose="02000000000000000000" pitchFamily="2" charset="0"/>
                <a:ea typeface="Roboto" panose="02000000000000000000" pitchFamily="2" charset="0"/>
              </a:rPr>
              <a:t>Lean </a:t>
            </a:r>
            <a:r>
              <a:rPr sz="1395" b="1" spc="18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395" b="1" spc="9" dirty="0">
                <a:latin typeface="Roboto" panose="02000000000000000000" pitchFamily="2" charset="0"/>
                <a:ea typeface="Roboto" panose="02000000000000000000" pitchFamily="2" charset="0"/>
              </a:rPr>
              <a:t>Startup </a:t>
            </a:r>
            <a:r>
              <a:rPr sz="1395" spc="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es un conjunto </a:t>
            </a:r>
            <a:r>
              <a:rPr sz="1395" spc="-378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395" spc="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de</a:t>
            </a:r>
            <a:r>
              <a:rPr sz="1395" spc="-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395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prácticas</a:t>
            </a:r>
            <a:r>
              <a:rPr sz="1395" spc="-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395" spc="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que</a:t>
            </a:r>
            <a:r>
              <a:rPr sz="1395" spc="-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395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ayuda </a:t>
            </a:r>
            <a:r>
              <a:rPr sz="1395" spc="-37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395" spc="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 </a:t>
            </a:r>
            <a:r>
              <a:rPr sz="1395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los </a:t>
            </a:r>
            <a:r>
              <a:rPr sz="1395" b="1" spc="14" dirty="0">
                <a:latin typeface="Roboto" panose="02000000000000000000" pitchFamily="2" charset="0"/>
                <a:ea typeface="Roboto" panose="02000000000000000000" pitchFamily="2" charset="0"/>
              </a:rPr>
              <a:t>emprendedores </a:t>
            </a:r>
            <a:r>
              <a:rPr sz="1395" b="1" spc="18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395" spc="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 </a:t>
            </a:r>
            <a:r>
              <a:rPr sz="1395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incrementar </a:t>
            </a:r>
            <a:r>
              <a:rPr sz="1395" spc="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las </a:t>
            </a:r>
            <a:r>
              <a:rPr sz="1395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posibilidades </a:t>
            </a:r>
            <a:r>
              <a:rPr sz="1395" spc="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de </a:t>
            </a:r>
            <a:r>
              <a:rPr sz="1395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</a:t>
            </a:r>
            <a:r>
              <a:rPr sz="1395" b="1" spc="9" dirty="0">
                <a:latin typeface="Roboto" panose="02000000000000000000" pitchFamily="2" charset="0"/>
                <a:ea typeface="Roboto" panose="02000000000000000000" pitchFamily="2" charset="0"/>
              </a:rPr>
              <a:t>rear </a:t>
            </a:r>
            <a:r>
              <a:rPr sz="1395" b="1" spc="14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395" b="1" spc="9" dirty="0">
                <a:latin typeface="Roboto" panose="02000000000000000000" pitchFamily="2" charset="0"/>
                <a:ea typeface="Roboto" panose="02000000000000000000" pitchFamily="2" charset="0"/>
              </a:rPr>
              <a:t>startup</a:t>
            </a:r>
            <a:r>
              <a:rPr sz="1395" b="1" spc="-5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395" b="1" spc="14" dirty="0">
                <a:latin typeface="Roboto" panose="02000000000000000000" pitchFamily="2" charset="0"/>
                <a:ea typeface="Roboto" panose="02000000000000000000" pitchFamily="2" charset="0"/>
              </a:rPr>
              <a:t>con</a:t>
            </a:r>
            <a:r>
              <a:rPr sz="1395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395" b="1" spc="9" dirty="0">
                <a:latin typeface="Roboto" panose="02000000000000000000" pitchFamily="2" charset="0"/>
                <a:ea typeface="Roboto" panose="02000000000000000000" pitchFamily="2" charset="0"/>
              </a:rPr>
              <a:t>éxito</a:t>
            </a:r>
            <a:r>
              <a:rPr sz="1395" spc="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”.</a:t>
            </a:r>
            <a:endParaRPr sz="1395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5617" y="1764881"/>
            <a:ext cx="1408497" cy="819840"/>
          </a:xfrm>
          <a:prstGeom prst="rect">
            <a:avLst/>
          </a:prstGeom>
        </p:spPr>
        <p:txBody>
          <a:bodyPr spcFirstLastPara="1" vert="horz" wrap="square" lIns="0" tIns="42291" rIns="0" bIns="0" rtlCol="0" anchor="ctr" anchorCtr="0">
            <a:spAutoFit/>
          </a:bodyPr>
          <a:lstStyle/>
          <a:p>
            <a:pPr marL="11430" marR="4572">
              <a:lnSpc>
                <a:spcPct val="100000"/>
              </a:lnSpc>
              <a:spcBef>
                <a:spcPts val="333"/>
              </a:spcBef>
            </a:pPr>
            <a:r>
              <a:rPr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LEAN </a:t>
            </a:r>
            <a:r>
              <a:rPr sz="2400" b="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sz="2400" b="1" spc="-13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ARTUP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305" y="2689590"/>
            <a:ext cx="152279" cy="1691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502" y="2689590"/>
            <a:ext cx="152280" cy="16919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963768" y="3490610"/>
            <a:ext cx="1797939" cy="13144"/>
          </a:xfrm>
          <a:custGeom>
            <a:avLst/>
            <a:gdLst/>
            <a:ahLst/>
            <a:cxnLst/>
            <a:rect l="l" t="t" r="r" b="b"/>
            <a:pathLst>
              <a:path w="1997710" h="14604">
                <a:moveTo>
                  <a:pt x="0" y="0"/>
                </a:moveTo>
                <a:lnTo>
                  <a:pt x="1997099" y="14099"/>
                </a:lnTo>
              </a:path>
            </a:pathLst>
          </a:custGeom>
          <a:ln w="9524">
            <a:solidFill>
              <a:srgbClr val="00FFC9"/>
            </a:solidFill>
          </a:ln>
        </p:spPr>
        <p:txBody>
          <a:bodyPr wrap="square" lIns="0" tIns="0" rIns="0" bIns="0" rtlCol="0"/>
          <a:lstStyle/>
          <a:p>
            <a:endParaRPr sz="1260"/>
          </a:p>
        </p:txBody>
      </p:sp>
      <p:sp>
        <p:nvSpPr>
          <p:cNvPr id="7" name="object 7"/>
          <p:cNvSpPr txBox="1"/>
          <p:nvPr/>
        </p:nvSpPr>
        <p:spPr>
          <a:xfrm>
            <a:off x="3098077" y="3648573"/>
            <a:ext cx="706374" cy="2054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>
              <a:spcBef>
                <a:spcPts val="90"/>
              </a:spcBef>
            </a:pPr>
            <a:r>
              <a:rPr sz="126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Eric</a:t>
            </a:r>
            <a:r>
              <a:rPr sz="1260" b="1" spc="-72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26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Ries</a:t>
            </a:r>
            <a:endParaRPr sz="126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8495" y="1371893"/>
            <a:ext cx="2399714" cy="2399714"/>
          </a:xfrm>
          <a:prstGeom prst="rect">
            <a:avLst/>
          </a:prstGeom>
        </p:spPr>
      </p:pic>
      <p:pic>
        <p:nvPicPr>
          <p:cNvPr id="9" name="Google Shape;129;g1656002af37_0_21">
            <a:extLst>
              <a:ext uri="{FF2B5EF4-FFF2-40B4-BE49-F238E27FC236}">
                <a16:creationId xmlns:a16="http://schemas.microsoft.com/office/drawing/2014/main" id="{9FD134BF-2929-35F5-1A45-D1730289530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5617" y="1910117"/>
            <a:ext cx="2399714" cy="1189172"/>
          </a:xfrm>
          <a:prstGeom prst="rect">
            <a:avLst/>
          </a:prstGeom>
        </p:spPr>
        <p:txBody>
          <a:bodyPr spcFirstLastPara="1" vert="horz" wrap="square" lIns="0" tIns="42291" rIns="0" bIns="0" rtlCol="0" anchor="ctr" anchorCtr="0">
            <a:spAutoFit/>
          </a:bodyPr>
          <a:lstStyle/>
          <a:p>
            <a:pPr marL="11430" marR="4572">
              <a:lnSpc>
                <a:spcPct val="100000"/>
              </a:lnSpc>
              <a:spcBef>
                <a:spcPts val="333"/>
              </a:spcBef>
            </a:pPr>
            <a:r>
              <a:rPr lang="es-ES"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PRINCIPIOS</a:t>
            </a:r>
            <a:br>
              <a:rPr lang="es-ES"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s-ES"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DEL </a:t>
            </a:r>
            <a:r>
              <a:rPr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LEAN </a:t>
            </a:r>
            <a:r>
              <a:rPr sz="240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sz="2400" spc="-13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ARTUP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305" y="3099289"/>
            <a:ext cx="152279" cy="1691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502" y="3099289"/>
            <a:ext cx="152280" cy="169198"/>
          </a:xfrm>
          <a:prstGeom prst="rect">
            <a:avLst/>
          </a:prstGeom>
        </p:spPr>
      </p:pic>
      <p:pic>
        <p:nvPicPr>
          <p:cNvPr id="9" name="Google Shape;129;g1656002af37_0_21">
            <a:extLst>
              <a:ext uri="{FF2B5EF4-FFF2-40B4-BE49-F238E27FC236}">
                <a16:creationId xmlns:a16="http://schemas.microsoft.com/office/drawing/2014/main" id="{9FD134BF-2929-35F5-1A45-D173028953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7B7AE274-0834-363A-D503-5794FEA02DB7}"/>
              </a:ext>
            </a:extLst>
          </p:cNvPr>
          <p:cNvSpPr txBox="1"/>
          <p:nvPr/>
        </p:nvSpPr>
        <p:spPr>
          <a:xfrm>
            <a:off x="3509123" y="1250189"/>
            <a:ext cx="4851106" cy="292003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48044" indent="-337185">
              <a:lnSpc>
                <a:spcPct val="150000"/>
              </a:lnSpc>
              <a:spcBef>
                <a:spcPts val="990"/>
              </a:spcBef>
              <a:buClr>
                <a:srgbClr val="00FFC9"/>
              </a:buClr>
              <a:buChar char="●"/>
              <a:tabLst>
                <a:tab pos="348044" algn="l"/>
                <a:tab pos="348615" algn="l"/>
              </a:tabLst>
            </a:pP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Contabilidad</a:t>
            </a:r>
            <a:r>
              <a:rPr sz="1800" spc="-27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de</a:t>
            </a:r>
            <a:r>
              <a:rPr sz="1800" spc="-23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la</a:t>
            </a:r>
            <a:r>
              <a:rPr sz="1800" spc="-23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innovación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  <a:p>
            <a:pPr marL="348044" indent="-337185">
              <a:lnSpc>
                <a:spcPct val="150000"/>
              </a:lnSpc>
              <a:spcBef>
                <a:spcPts val="900"/>
              </a:spcBef>
              <a:buClr>
                <a:srgbClr val="00FFC9"/>
              </a:buClr>
              <a:buChar char="●"/>
              <a:tabLst>
                <a:tab pos="348044" algn="l"/>
                <a:tab pos="348615" algn="l"/>
              </a:tabLst>
            </a:pP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Medición</a:t>
            </a:r>
            <a:r>
              <a:rPr sz="1800" spc="-5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logros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  <a:p>
            <a:pPr marL="348044" marR="1049846" indent="-337185">
              <a:lnSpc>
                <a:spcPct val="150000"/>
              </a:lnSpc>
              <a:spcBef>
                <a:spcPts val="900"/>
              </a:spcBef>
              <a:buClr>
                <a:srgbClr val="00FFC9"/>
              </a:buClr>
              <a:buChar char="●"/>
              <a:tabLst>
                <a:tab pos="348044" algn="l"/>
                <a:tab pos="348615" algn="l"/>
              </a:tabLst>
            </a:pP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Actividad</a:t>
            </a:r>
            <a:r>
              <a:rPr sz="1800" spc="-9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Fundamental:</a:t>
            </a:r>
            <a:r>
              <a:rPr lang="es-ES"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c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rear</a:t>
            </a:r>
            <a:r>
              <a:rPr lang="es-ES"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lang="es-PE"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-</a:t>
            </a:r>
            <a:r>
              <a:rPr lang="es-ES"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medir</a:t>
            </a:r>
            <a:r>
              <a:rPr lang="es-ES"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-</a:t>
            </a:r>
            <a:r>
              <a:rPr lang="es-ES"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 err="1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aprender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  <a:p>
            <a:pPr marL="348044" marR="4572" indent="-337185">
              <a:lnSpc>
                <a:spcPct val="150000"/>
              </a:lnSpc>
              <a:spcBef>
                <a:spcPts val="900"/>
              </a:spcBef>
              <a:buClr>
                <a:srgbClr val="00FFC9"/>
              </a:buClr>
              <a:buChar char="●"/>
              <a:tabLst>
                <a:tab pos="348044" algn="l"/>
                <a:tab pos="348615" algn="l"/>
              </a:tabLst>
            </a:pP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Aprendizaje </a:t>
            </a:r>
            <a:r>
              <a:rPr sz="1800" spc="-23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Validado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del Producto </a:t>
            </a:r>
            <a:r>
              <a:rPr sz="1800" spc="-46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iterativo</a:t>
            </a:r>
            <a:r>
              <a:rPr sz="1800" spc="-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</a:t>
            </a:r>
            <a:r>
              <a:rPr sz="1800" spc="-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incremental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378443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5617" y="1654793"/>
            <a:ext cx="2399714" cy="1312282"/>
          </a:xfrm>
          <a:prstGeom prst="rect">
            <a:avLst/>
          </a:prstGeom>
        </p:spPr>
        <p:txBody>
          <a:bodyPr spcFirstLastPara="1" vert="horz" wrap="square" lIns="0" tIns="42291" rIns="0" bIns="0" rtlCol="0" anchor="ctr" anchorCtr="0">
            <a:spAutoFit/>
          </a:bodyPr>
          <a:lstStyle/>
          <a:p>
            <a:pPr marL="11430" marR="4572">
              <a:lnSpc>
                <a:spcPct val="100000"/>
              </a:lnSpc>
              <a:spcBef>
                <a:spcPts val="333"/>
              </a:spcBef>
            </a:pPr>
            <a:r>
              <a:rPr lang="es-ES" sz="20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ERIC RIES</a:t>
            </a:r>
            <a:br>
              <a:rPr lang="es-ES" sz="20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s-ES" sz="20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CREADOR DEL MÉTODO </a:t>
            </a:r>
            <a:r>
              <a:rPr sz="20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LEAN </a:t>
            </a:r>
            <a:r>
              <a:rPr sz="200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sz="2000" spc="-13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sz="20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ARTUP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305" y="3099289"/>
            <a:ext cx="152279" cy="1691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502" y="3099289"/>
            <a:ext cx="152280" cy="169198"/>
          </a:xfrm>
          <a:prstGeom prst="rect">
            <a:avLst/>
          </a:prstGeom>
        </p:spPr>
      </p:pic>
      <p:pic>
        <p:nvPicPr>
          <p:cNvPr id="9" name="Google Shape;129;g1656002af37_0_21">
            <a:extLst>
              <a:ext uri="{FF2B5EF4-FFF2-40B4-BE49-F238E27FC236}">
                <a16:creationId xmlns:a16="http://schemas.microsoft.com/office/drawing/2014/main" id="{9FD134BF-2929-35F5-1A45-D173028953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10">
            <a:extLst>
              <a:ext uri="{FF2B5EF4-FFF2-40B4-BE49-F238E27FC236}">
                <a16:creationId xmlns:a16="http://schemas.microsoft.com/office/drawing/2014/main" id="{3BFF0D65-AC74-0709-A3BE-E07C8084843E}"/>
              </a:ext>
            </a:extLst>
          </p:cNvPr>
          <p:cNvSpPr txBox="1"/>
          <p:nvPr/>
        </p:nvSpPr>
        <p:spPr>
          <a:xfrm>
            <a:off x="3699729" y="1023564"/>
            <a:ext cx="2556503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>
              <a:spcBef>
                <a:spcPts val="90"/>
              </a:spcBef>
            </a:pPr>
            <a:r>
              <a:rPr sz="1800" b="1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“</a:t>
            </a:r>
            <a:r>
              <a:rPr sz="1800" b="1" dirty="0" err="1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Crear-Medir-Aprende</a:t>
            </a:r>
            <a:r>
              <a:rPr sz="1800" b="1" spc="-95" dirty="0" err="1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r</a:t>
            </a:r>
            <a:r>
              <a:rPr lang="es-ES" sz="1800" b="1" spc="-95" dirty="0">
                <a:solidFill>
                  <a:srgbClr val="7B01C2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:</a:t>
            </a:r>
            <a:endParaRPr sz="1800" b="1" dirty="0">
              <a:solidFill>
                <a:srgbClr val="7B01C2"/>
              </a:solidFill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B6AD49F5-65DF-57E2-2391-D6BB39416F93}"/>
              </a:ext>
            </a:extLst>
          </p:cNvPr>
          <p:cNvSpPr txBox="1"/>
          <p:nvPr/>
        </p:nvSpPr>
        <p:spPr>
          <a:xfrm>
            <a:off x="3699730" y="1526889"/>
            <a:ext cx="4120171" cy="15772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 marR="4572">
              <a:lnSpc>
                <a:spcPct val="114999"/>
              </a:lnSpc>
              <a:spcBef>
                <a:spcPts val="90"/>
              </a:spcBef>
            </a:pP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La actividad fundamental de una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b="1" spc="-5" dirty="0">
                <a:latin typeface="Roboto" panose="02000000000000000000" pitchFamily="2" charset="0"/>
                <a:ea typeface="Roboto" panose="02000000000000000000" pitchFamily="2" charset="0"/>
              </a:rPr>
              <a:t>startup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es </a:t>
            </a:r>
            <a:r>
              <a:rPr sz="1800" b="1" spc="-5" dirty="0">
                <a:latin typeface="Roboto" panose="02000000000000000000" pitchFamily="2" charset="0"/>
                <a:ea typeface="Roboto" panose="02000000000000000000" pitchFamily="2" charset="0"/>
              </a:rPr>
              <a:t>convertir ideas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en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productos,</a:t>
            </a:r>
            <a:r>
              <a:rPr sz="1800" spc="-27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medir</a:t>
            </a:r>
            <a:r>
              <a:rPr sz="1800" spc="-27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cómo</a:t>
            </a:r>
            <a:r>
              <a:rPr sz="1800" spc="-23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responden</a:t>
            </a:r>
            <a:r>
              <a:rPr sz="1800" spc="-27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los </a:t>
            </a:r>
            <a:r>
              <a:rPr sz="1800" spc="-458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consumidores y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aprender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cuando </a:t>
            </a:r>
            <a:r>
              <a:rPr sz="1800" spc="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b="1" spc="-5" dirty="0">
                <a:latin typeface="Roboto" panose="02000000000000000000" pitchFamily="2" charset="0"/>
                <a:ea typeface="Roboto" panose="02000000000000000000" pitchFamily="2" charset="0"/>
              </a:rPr>
              <a:t>pivotear</a:t>
            </a:r>
            <a:r>
              <a:rPr sz="1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o</a:t>
            </a:r>
            <a:r>
              <a:rPr sz="1800" spc="-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perseverar.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D6A69BDE-D982-9371-FD64-F5EFAC78BB9B}"/>
              </a:ext>
            </a:extLst>
          </p:cNvPr>
          <p:cNvSpPr txBox="1"/>
          <p:nvPr/>
        </p:nvSpPr>
        <p:spPr>
          <a:xfrm>
            <a:off x="3699730" y="3325056"/>
            <a:ext cx="4229054" cy="9452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 marR="4572">
              <a:lnSpc>
                <a:spcPct val="114999"/>
              </a:lnSpc>
              <a:spcBef>
                <a:spcPts val="90"/>
              </a:spcBef>
            </a:pPr>
            <a:r>
              <a:rPr sz="1800" spc="-4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Todos</a:t>
            </a:r>
            <a:r>
              <a:rPr sz="1800" spc="-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los</a:t>
            </a:r>
            <a:r>
              <a:rPr sz="1800" spc="-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procesos</a:t>
            </a:r>
            <a:r>
              <a:rPr sz="1800" spc="-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de</a:t>
            </a:r>
            <a:r>
              <a:rPr sz="1800" spc="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b="1" spc="-5" dirty="0">
                <a:latin typeface="Roboto" panose="02000000000000000000" pitchFamily="2" charset="0"/>
                <a:ea typeface="Roboto" panose="02000000000000000000" pitchFamily="2" charset="0"/>
              </a:rPr>
              <a:t>creación</a:t>
            </a:r>
            <a:r>
              <a:rPr sz="1800" b="1" spc="-9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800" b="1" spc="-5" dirty="0">
                <a:latin typeface="Roboto" panose="02000000000000000000" pitchFamily="2" charset="0"/>
                <a:ea typeface="Roboto" panose="02000000000000000000" pitchFamily="2" charset="0"/>
              </a:rPr>
              <a:t>de </a:t>
            </a:r>
            <a:r>
              <a:rPr sz="1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800" b="1" spc="-5" dirty="0">
                <a:latin typeface="Roboto" panose="02000000000000000000" pitchFamily="2" charset="0"/>
                <a:ea typeface="Roboto" panose="02000000000000000000" pitchFamily="2" charset="0"/>
              </a:rPr>
              <a:t>startups exitosas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deberían orientarse </a:t>
            </a:r>
            <a:r>
              <a:rPr sz="1800" spc="-46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</a:t>
            </a:r>
            <a:r>
              <a:rPr sz="1800" spc="-18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acelerar</a:t>
            </a:r>
            <a:r>
              <a:rPr sz="1800" spc="-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este</a:t>
            </a:r>
            <a:r>
              <a:rPr sz="1800" spc="-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circuito</a:t>
            </a:r>
            <a:r>
              <a:rPr sz="1800" spc="-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de</a:t>
            </a:r>
            <a:r>
              <a:rPr sz="1800" spc="-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feedback.”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941562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9;g1656002af37_0_21">
            <a:extLst>
              <a:ext uri="{FF2B5EF4-FFF2-40B4-BE49-F238E27FC236}">
                <a16:creationId xmlns:a16="http://schemas.microsoft.com/office/drawing/2014/main" id="{9FD134BF-2929-35F5-1A45-D173028953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E7931ACD-F25A-1DDE-6FC8-11D35BFBD522}"/>
              </a:ext>
            </a:extLst>
          </p:cNvPr>
          <p:cNvSpPr txBox="1"/>
          <p:nvPr/>
        </p:nvSpPr>
        <p:spPr>
          <a:xfrm>
            <a:off x="512550" y="2093835"/>
            <a:ext cx="1494380" cy="900696"/>
          </a:xfrm>
          <a:prstGeom prst="rect">
            <a:avLst/>
          </a:prstGeom>
        </p:spPr>
        <p:txBody>
          <a:bodyPr vert="horz" wrap="square" lIns="0" tIns="47435" rIns="0" bIns="0" rtlCol="0">
            <a:spAutoFit/>
          </a:bodyPr>
          <a:lstStyle/>
          <a:p>
            <a:pPr marL="11430" marR="4572">
              <a:lnSpc>
                <a:spcPts val="2232"/>
              </a:lnSpc>
              <a:spcBef>
                <a:spcPts val="374"/>
              </a:spcBef>
            </a:pPr>
            <a:r>
              <a:rPr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LEAN </a:t>
            </a:r>
            <a:r>
              <a:rPr sz="240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</a:t>
            </a:r>
            <a:r>
              <a:rPr sz="2400" spc="-158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T</a:t>
            </a:r>
            <a:r>
              <a:rPr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A</a:t>
            </a:r>
            <a:r>
              <a:rPr sz="2400" spc="-4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R</a:t>
            </a:r>
            <a:r>
              <a:rPr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TUP:  </a:t>
            </a:r>
            <a:r>
              <a:rPr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CREAR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B94F299C-A464-31EC-C74A-122C497068F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185" y="3021204"/>
            <a:ext cx="152279" cy="169198"/>
          </a:xfrm>
          <a:prstGeom prst="rect">
            <a:avLst/>
          </a:prstGeom>
        </p:spPr>
      </p:pic>
      <p:pic>
        <p:nvPicPr>
          <p:cNvPr id="13" name="object 4">
            <a:extLst>
              <a:ext uri="{FF2B5EF4-FFF2-40B4-BE49-F238E27FC236}">
                <a16:creationId xmlns:a16="http://schemas.microsoft.com/office/drawing/2014/main" id="{D0516867-EFED-21AB-6B75-FF03E353FE0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383" y="3021204"/>
            <a:ext cx="152279" cy="169198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C22BA008-4CF8-B11E-CF0B-011468D0BE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2662" y="1229063"/>
            <a:ext cx="7668540" cy="578363"/>
          </a:xfrm>
          <a:prstGeom prst="rect">
            <a:avLst/>
          </a:prstGeom>
        </p:spPr>
        <p:txBody>
          <a:bodyPr spcFirstLastPara="1" vert="horz" wrap="square" lIns="0" tIns="11430" rIns="0" bIns="0" rtlCol="0" anchor="t" anchorCtr="0">
            <a:spAutoFit/>
          </a:bodyPr>
          <a:lstStyle/>
          <a:p>
            <a:pPr marL="2058543" marR="4572">
              <a:spcBef>
                <a:spcPts val="90"/>
              </a:spcBef>
            </a:pPr>
            <a:r>
              <a:rPr sz="2000" spc="-5" dirty="0">
                <a:latin typeface="Roboto" panose="02000000000000000000" pitchFamily="2" charset="0"/>
                <a:ea typeface="Roboto" panose="02000000000000000000" pitchFamily="2" charset="0"/>
              </a:rPr>
              <a:t>PMV</a:t>
            </a:r>
            <a:r>
              <a:rPr sz="2000" spc="-3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dirty="0">
                <a:latin typeface="Roboto" panose="02000000000000000000" pitchFamily="2" charset="0"/>
                <a:ea typeface="Roboto" panose="02000000000000000000" pitchFamily="2" charset="0"/>
              </a:rPr>
              <a:t>con</a:t>
            </a:r>
            <a:r>
              <a:rPr sz="2000" spc="-23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dirty="0">
                <a:latin typeface="Roboto" panose="02000000000000000000" pitchFamily="2" charset="0"/>
                <a:ea typeface="Roboto" panose="02000000000000000000" pitchFamily="2" charset="0"/>
              </a:rPr>
              <a:t>mínimas</a:t>
            </a:r>
            <a:r>
              <a:rPr sz="2000" spc="-23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spc="-5" dirty="0">
                <a:latin typeface="Roboto" panose="02000000000000000000" pitchFamily="2" charset="0"/>
                <a:ea typeface="Roboto" panose="02000000000000000000" pitchFamily="2" charset="0"/>
              </a:rPr>
              <a:t>funcionalidades</a:t>
            </a:r>
            <a:r>
              <a:rPr sz="2000" spc="-27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spc="-5" dirty="0">
                <a:latin typeface="Roboto" panose="02000000000000000000" pitchFamily="2" charset="0"/>
                <a:ea typeface="Roboto" panose="02000000000000000000" pitchFamily="2" charset="0"/>
              </a:rPr>
              <a:t>necesarias </a:t>
            </a:r>
            <a:r>
              <a:rPr sz="2000" spc="-436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spc="-5" dirty="0">
                <a:latin typeface="Roboto" panose="02000000000000000000" pitchFamily="2" charset="0"/>
                <a:ea typeface="Roboto" panose="02000000000000000000" pitchFamily="2" charset="0"/>
              </a:rPr>
              <a:t>para</a:t>
            </a:r>
            <a:r>
              <a:rPr sz="2000" spc="-9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000" spc="-14" dirty="0">
                <a:latin typeface="Roboto" panose="02000000000000000000" pitchFamily="2" charset="0"/>
                <a:ea typeface="Roboto" panose="02000000000000000000" pitchFamily="2" charset="0"/>
              </a:rPr>
              <a:t>aprender.</a:t>
            </a:r>
          </a:p>
        </p:txBody>
      </p:sp>
      <p:pic>
        <p:nvPicPr>
          <p:cNvPr id="15" name="object 6">
            <a:extLst>
              <a:ext uri="{FF2B5EF4-FFF2-40B4-BE49-F238E27FC236}">
                <a16:creationId xmlns:a16="http://schemas.microsoft.com/office/drawing/2014/main" id="{9E231143-F3F9-0D1D-580F-A0E98AF65BE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44248" y="2482643"/>
            <a:ext cx="4547134" cy="1787038"/>
          </a:xfrm>
          <a:prstGeom prst="rect">
            <a:avLst/>
          </a:prstGeom>
        </p:spPr>
      </p:pic>
      <p:sp>
        <p:nvSpPr>
          <p:cNvPr id="16" name="object 7">
            <a:extLst>
              <a:ext uri="{FF2B5EF4-FFF2-40B4-BE49-F238E27FC236}">
                <a16:creationId xmlns:a16="http://schemas.microsoft.com/office/drawing/2014/main" id="{D109EE18-EAF3-E860-8B1B-A87024894D9F}"/>
              </a:ext>
            </a:extLst>
          </p:cNvPr>
          <p:cNvSpPr/>
          <p:nvPr/>
        </p:nvSpPr>
        <p:spPr>
          <a:xfrm>
            <a:off x="2945633" y="2122175"/>
            <a:ext cx="5486400" cy="45719"/>
          </a:xfrm>
          <a:custGeom>
            <a:avLst/>
            <a:gdLst/>
            <a:ahLst/>
            <a:cxnLst/>
            <a:rect l="l" t="t" r="r" b="b"/>
            <a:pathLst>
              <a:path w="4937125" h="13335">
                <a:moveTo>
                  <a:pt x="0" y="0"/>
                </a:moveTo>
                <a:lnTo>
                  <a:pt x="4936499" y="12899"/>
                </a:lnTo>
              </a:path>
            </a:pathLst>
          </a:custGeom>
          <a:ln w="9524">
            <a:solidFill>
              <a:srgbClr val="00FFC9"/>
            </a:solidFill>
          </a:ln>
        </p:spPr>
        <p:txBody>
          <a:bodyPr wrap="square" lIns="0" tIns="0" rIns="0" bIns="0" rtlCol="0"/>
          <a:lstStyle/>
          <a:p>
            <a:endParaRPr sz="1260"/>
          </a:p>
        </p:txBody>
      </p:sp>
    </p:spTree>
    <p:extLst>
      <p:ext uri="{BB962C8B-B14F-4D97-AF65-F5344CB8AC3E}">
        <p14:creationId xmlns:p14="http://schemas.microsoft.com/office/powerpoint/2010/main" val="2121255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9;g1656002af37_0_21">
            <a:extLst>
              <a:ext uri="{FF2B5EF4-FFF2-40B4-BE49-F238E27FC236}">
                <a16:creationId xmlns:a16="http://schemas.microsoft.com/office/drawing/2014/main" id="{9FD134BF-2929-35F5-1A45-D173028953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E7931ACD-F25A-1DDE-6FC8-11D35BFBD522}"/>
              </a:ext>
            </a:extLst>
          </p:cNvPr>
          <p:cNvSpPr txBox="1"/>
          <p:nvPr/>
        </p:nvSpPr>
        <p:spPr>
          <a:xfrm>
            <a:off x="512550" y="2093835"/>
            <a:ext cx="1672510" cy="900696"/>
          </a:xfrm>
          <a:prstGeom prst="rect">
            <a:avLst/>
          </a:prstGeom>
        </p:spPr>
        <p:txBody>
          <a:bodyPr vert="horz" wrap="square" lIns="0" tIns="47435" rIns="0" bIns="0" rtlCol="0">
            <a:spAutoFit/>
          </a:bodyPr>
          <a:lstStyle/>
          <a:p>
            <a:pPr marL="11430" marR="4572">
              <a:lnSpc>
                <a:spcPts val="2232"/>
              </a:lnSpc>
              <a:spcBef>
                <a:spcPts val="374"/>
              </a:spcBef>
            </a:pPr>
            <a:r>
              <a:rPr lang="es-ES"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MEDIR Y APRENDER</a:t>
            </a:r>
            <a:r>
              <a:rPr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: </a:t>
            </a:r>
            <a:r>
              <a:rPr lang="es-ES"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MVP</a:t>
            </a:r>
            <a:endParaRPr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B94F299C-A464-31EC-C74A-122C497068F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185" y="3021204"/>
            <a:ext cx="152279" cy="169198"/>
          </a:xfrm>
          <a:prstGeom prst="rect">
            <a:avLst/>
          </a:prstGeom>
        </p:spPr>
      </p:pic>
      <p:pic>
        <p:nvPicPr>
          <p:cNvPr id="13" name="object 4">
            <a:extLst>
              <a:ext uri="{FF2B5EF4-FFF2-40B4-BE49-F238E27FC236}">
                <a16:creationId xmlns:a16="http://schemas.microsoft.com/office/drawing/2014/main" id="{D0516867-EFED-21AB-6B75-FF03E353FE0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383" y="3021204"/>
            <a:ext cx="152279" cy="169198"/>
          </a:xfrm>
          <a:prstGeom prst="rect">
            <a:avLst/>
          </a:prstGeom>
        </p:spPr>
      </p:pic>
      <p:pic>
        <p:nvPicPr>
          <p:cNvPr id="8" name="object 7">
            <a:extLst>
              <a:ext uri="{FF2B5EF4-FFF2-40B4-BE49-F238E27FC236}">
                <a16:creationId xmlns:a16="http://schemas.microsoft.com/office/drawing/2014/main" id="{6742D6E7-DF10-549D-A698-A6CC88C2639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43845" y="943785"/>
            <a:ext cx="4310357" cy="32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7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11B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1656002af37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208" y="0"/>
            <a:ext cx="2118159" cy="1037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7;g1656002af37_0_10">
            <a:extLst>
              <a:ext uri="{FF2B5EF4-FFF2-40B4-BE49-F238E27FC236}">
                <a16:creationId xmlns:a16="http://schemas.microsoft.com/office/drawing/2014/main" id="{1EB2C0CA-CF9D-F3A6-ABF8-5DE589320AB8}"/>
              </a:ext>
            </a:extLst>
          </p:cNvPr>
          <p:cNvSpPr/>
          <p:nvPr/>
        </p:nvSpPr>
        <p:spPr>
          <a:xfrm>
            <a:off x="1881150" y="1848305"/>
            <a:ext cx="53817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es-ES" sz="40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Círculo Dorado</a:t>
            </a:r>
            <a:endParaRPr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9930AF2-D55C-180E-D5D8-D8A2DF9BF6EC}"/>
              </a:ext>
            </a:extLst>
          </p:cNvPr>
          <p:cNvCxnSpPr>
            <a:cxnSpLocks/>
          </p:cNvCxnSpPr>
          <p:nvPr/>
        </p:nvCxnSpPr>
        <p:spPr>
          <a:xfrm>
            <a:off x="2870860" y="2653724"/>
            <a:ext cx="3829792" cy="0"/>
          </a:xfrm>
          <a:prstGeom prst="line">
            <a:avLst/>
          </a:prstGeom>
          <a:ln w="19050">
            <a:solidFill>
              <a:srgbClr val="02FF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07;g1656002af37_0_10">
            <a:extLst>
              <a:ext uri="{FF2B5EF4-FFF2-40B4-BE49-F238E27FC236}">
                <a16:creationId xmlns:a16="http://schemas.microsoft.com/office/drawing/2014/main" id="{72FD7F30-2405-ADC8-6576-7B7868167C85}"/>
              </a:ext>
            </a:extLst>
          </p:cNvPr>
          <p:cNvSpPr/>
          <p:nvPr/>
        </p:nvSpPr>
        <p:spPr>
          <a:xfrm>
            <a:off x="1881150" y="2903230"/>
            <a:ext cx="5381700" cy="4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es-E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Módulo 1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84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9;g1656002af37_0_21">
            <a:extLst>
              <a:ext uri="{FF2B5EF4-FFF2-40B4-BE49-F238E27FC236}">
                <a16:creationId xmlns:a16="http://schemas.microsoft.com/office/drawing/2014/main" id="{55406706-2105-E75D-211E-7A7423189F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17476C4-7820-7154-CF13-C114AC5A13D3}"/>
              </a:ext>
            </a:extLst>
          </p:cNvPr>
          <p:cNvSpPr txBox="1"/>
          <p:nvPr/>
        </p:nvSpPr>
        <p:spPr>
          <a:xfrm>
            <a:off x="512550" y="1724887"/>
            <a:ext cx="2307840" cy="1149545"/>
          </a:xfrm>
          <a:prstGeom prst="rect">
            <a:avLst/>
          </a:prstGeom>
        </p:spPr>
        <p:txBody>
          <a:bodyPr vert="horz" wrap="square" lIns="0" tIns="41148" rIns="0" bIns="0" rtlCol="0">
            <a:spAutoFit/>
          </a:bodyPr>
          <a:lstStyle/>
          <a:p>
            <a:pPr marL="11430" marR="4572">
              <a:spcBef>
                <a:spcPts val="324"/>
              </a:spcBef>
            </a:pPr>
            <a:r>
              <a:rPr sz="2400" b="1" spc="-14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s-ES" sz="2400" b="1" spc="-14" dirty="0" err="1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odo</a:t>
            </a:r>
            <a:r>
              <a:rPr sz="2400" b="1" spc="-9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PE"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emprendimien</a:t>
            </a:r>
            <a:r>
              <a:rPr lang="es-PE" sz="2400" b="1" spc="-36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s-PE" sz="2400" b="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sz="2400" b="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es-PE"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termina</a:t>
            </a:r>
            <a:r>
              <a:rPr lang="es-PE" sz="2400" spc="-108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lang="es-PE"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con</a:t>
            </a:r>
            <a:r>
              <a:rPr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…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1744F374-BEC4-48B0-69C1-30518A406B1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185" y="2953504"/>
            <a:ext cx="152279" cy="169198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56E926C0-9634-5D85-A0C1-4B4D491A68C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383" y="2953504"/>
            <a:ext cx="152279" cy="169198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D4C846AA-48B4-775B-9B33-CB67DE899F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7205" y="1486752"/>
            <a:ext cx="4271963" cy="639919"/>
          </a:xfrm>
          <a:prstGeom prst="rect">
            <a:avLst/>
          </a:prstGeom>
        </p:spPr>
        <p:txBody>
          <a:bodyPr spcFirstLastPara="1" vert="horz" wrap="square" lIns="0" tIns="11430" rIns="0" bIns="0" rtlCol="0" anchor="t" anchorCtr="0">
            <a:spAutoFit/>
          </a:bodyPr>
          <a:lstStyle/>
          <a:p>
            <a:pPr marL="11430">
              <a:spcBef>
                <a:spcPts val="90"/>
              </a:spcBef>
            </a:pPr>
            <a:r>
              <a:rPr sz="4000" b="1" spc="-5" dirty="0">
                <a:latin typeface="Roboto" panose="02000000000000000000" pitchFamily="2" charset="0"/>
                <a:ea typeface="Roboto" panose="02000000000000000000" pitchFamily="2" charset="0"/>
              </a:rPr>
              <a:t>UN</a:t>
            </a:r>
            <a:r>
              <a:rPr lang="es-ES" sz="4000" b="1" spc="-5" dirty="0">
                <a:latin typeface="Roboto" panose="02000000000000000000" pitchFamily="2" charset="0"/>
                <a:ea typeface="Roboto" panose="02000000000000000000" pitchFamily="2" charset="0"/>
              </a:rPr>
              <a:t>A</a:t>
            </a:r>
            <a:r>
              <a:rPr sz="4000" b="1" spc="-9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4000" b="1" spc="-5" dirty="0">
                <a:latin typeface="Roboto" panose="02000000000000000000" pitchFamily="2" charset="0"/>
                <a:ea typeface="Roboto" panose="02000000000000000000" pitchFamily="2" charset="0"/>
              </a:rPr>
              <a:t>SOLUCIÓN</a:t>
            </a:r>
            <a:endParaRPr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object 6">
            <a:extLst>
              <a:ext uri="{FF2B5EF4-FFF2-40B4-BE49-F238E27FC236}">
                <a16:creationId xmlns:a16="http://schemas.microsoft.com/office/drawing/2014/main" id="{E6B157FB-14D3-EFB2-F4E1-197F9AF84CC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6306" y="2126671"/>
            <a:ext cx="1685200" cy="22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59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11BF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208" y="0"/>
            <a:ext cx="2118159" cy="103734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3"/>
          <p:cNvSpPr/>
          <p:nvPr/>
        </p:nvSpPr>
        <p:spPr>
          <a:xfrm>
            <a:off x="5943600" y="3358197"/>
            <a:ext cx="7148222" cy="72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GRACIAS</a:t>
            </a:r>
            <a:endParaRPr sz="11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1656002af37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45C6B64E-5A15-8B3D-3E84-FB1F8773A92F}"/>
              </a:ext>
            </a:extLst>
          </p:cNvPr>
          <p:cNvSpPr txBox="1"/>
          <p:nvPr/>
        </p:nvSpPr>
        <p:spPr>
          <a:xfrm>
            <a:off x="569493" y="3309013"/>
            <a:ext cx="3112092" cy="58477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360"/>
              </a:spcBef>
            </a:pP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Es</a:t>
            </a:r>
            <a:r>
              <a:rPr sz="1800" spc="-4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la</a:t>
            </a:r>
            <a:r>
              <a:rPr sz="1800" spc="-2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b="1" spc="-5" dirty="0">
                <a:latin typeface="Roboto" panose="02000000000000000000" pitchFamily="2" charset="0"/>
                <a:ea typeface="Roboto" panose="02000000000000000000" pitchFamily="2" charset="0"/>
              </a:rPr>
              <a:t>estrategia</a:t>
            </a:r>
            <a:r>
              <a:rPr sz="1800" b="1" spc="-35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de </a:t>
            </a:r>
            <a:r>
              <a:rPr sz="1800" spc="-50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marcas más </a:t>
            </a:r>
            <a:r>
              <a:rPr sz="1800" spc="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poderosa del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b="1" spc="-5" dirty="0">
                <a:latin typeface="Roboto" panose="02000000000000000000" pitchFamily="2" charset="0"/>
                <a:ea typeface="Roboto" panose="02000000000000000000" pitchFamily="2" charset="0"/>
              </a:rPr>
              <a:t>mercado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3C34875-5A05-44FB-8DA1-14FC3C5BC064}"/>
              </a:ext>
            </a:extLst>
          </p:cNvPr>
          <p:cNvSpPr txBox="1"/>
          <p:nvPr/>
        </p:nvSpPr>
        <p:spPr>
          <a:xfrm>
            <a:off x="569493" y="1593454"/>
            <a:ext cx="1983702" cy="1158651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spcBef>
                <a:spcPts val="395"/>
              </a:spcBef>
            </a:pPr>
            <a:r>
              <a:rPr sz="36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CÍRCULO  DORADO</a:t>
            </a:r>
            <a:endParaRPr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A0D117B3-FC45-C6FF-2C35-BCA88F2357C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9284" y="787330"/>
            <a:ext cx="2979388" cy="3036690"/>
          </a:xfrm>
          <a:prstGeom prst="rect">
            <a:avLst/>
          </a:prstGeom>
        </p:spPr>
      </p:pic>
      <p:pic>
        <p:nvPicPr>
          <p:cNvPr id="10" name="object 10">
            <a:extLst>
              <a:ext uri="{FF2B5EF4-FFF2-40B4-BE49-F238E27FC236}">
                <a16:creationId xmlns:a16="http://schemas.microsoft.com/office/drawing/2014/main" id="{391B0B1D-9726-6926-9C55-7EE048DF375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9344" y="2811156"/>
            <a:ext cx="169199" cy="187997"/>
          </a:xfrm>
          <a:prstGeom prst="rect">
            <a:avLst/>
          </a:prstGeom>
        </p:spPr>
      </p:pic>
      <p:pic>
        <p:nvPicPr>
          <p:cNvPr id="11" name="object 11">
            <a:extLst>
              <a:ext uri="{FF2B5EF4-FFF2-40B4-BE49-F238E27FC236}">
                <a16:creationId xmlns:a16="http://schemas.microsoft.com/office/drawing/2014/main" id="{E510434D-C33A-AE44-7225-80F5246BDD4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5119" y="2811156"/>
            <a:ext cx="169199" cy="187997"/>
          </a:xfrm>
          <a:prstGeom prst="rect">
            <a:avLst/>
          </a:prstGeom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64C46BAC-B064-8011-121A-A36824AB6988}"/>
              </a:ext>
            </a:extLst>
          </p:cNvPr>
          <p:cNvSpPr txBox="1"/>
          <p:nvPr/>
        </p:nvSpPr>
        <p:spPr>
          <a:xfrm>
            <a:off x="4517755" y="3893788"/>
            <a:ext cx="43224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Adentro</a:t>
            </a:r>
            <a:r>
              <a:rPr sz="1500" b="1" spc="-1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5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hacia</a:t>
            </a:r>
            <a:r>
              <a:rPr sz="1500" b="1" spc="-1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5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afuera:</a:t>
            </a:r>
            <a:r>
              <a:rPr sz="1500" b="1" spc="-2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¿Por</a:t>
            </a:r>
            <a:r>
              <a:rPr sz="1300" spc="-1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qué?</a:t>
            </a:r>
            <a:r>
              <a:rPr sz="1300" spc="-1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3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-</a:t>
            </a:r>
            <a:r>
              <a:rPr sz="1300" spc="34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¿Cómo?</a:t>
            </a:r>
            <a:r>
              <a:rPr sz="1300" spc="345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3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-</a:t>
            </a:r>
            <a:r>
              <a:rPr sz="1300" spc="-1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¿Qué?</a:t>
            </a:r>
            <a:endParaRPr sz="13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515" y="1632406"/>
            <a:ext cx="2213219" cy="1501693"/>
          </a:xfrm>
          <a:prstGeom prst="rect">
            <a:avLst/>
          </a:prstGeom>
        </p:spPr>
        <p:txBody>
          <a:bodyPr spcFirstLastPara="1" vert="horz" wrap="square" lIns="0" tIns="11430" rIns="0" bIns="0" rtlCol="0" anchor="ctr" anchorCtr="0">
            <a:spAutoFit/>
          </a:bodyPr>
          <a:lstStyle/>
          <a:p>
            <a:pPr marL="11430" marR="4572">
              <a:lnSpc>
                <a:spcPct val="100000"/>
              </a:lnSpc>
              <a:spcBef>
                <a:spcPts val="90"/>
              </a:spcBef>
            </a:pPr>
            <a:r>
              <a:rPr sz="2400" b="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“La</a:t>
            </a:r>
            <a:r>
              <a:rPr sz="2400" b="1" spc="-5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gente</a:t>
            </a:r>
            <a:r>
              <a:rPr sz="2400" b="1" spc="-5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</a:t>
            </a:r>
            <a:r>
              <a:rPr sz="2400" b="1" spc="-59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compra el </a:t>
            </a:r>
            <a:r>
              <a:rPr sz="2400" b="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QUÉ;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" marR="187451">
              <a:lnSpc>
                <a:spcPct val="100000"/>
              </a:lnSpc>
            </a:pPr>
            <a:r>
              <a:rPr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compran el </a:t>
            </a:r>
            <a:r>
              <a:rPr sz="2400" b="1" spc="-59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PORQUÉ”</a:t>
            </a:r>
            <a:r>
              <a:rPr sz="2400" b="1" spc="-9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400" b="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515" y="3304315"/>
            <a:ext cx="1818984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>
              <a:spcBef>
                <a:spcPts val="90"/>
              </a:spcBef>
            </a:pPr>
            <a:r>
              <a:rPr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Simon</a:t>
            </a:r>
            <a:r>
              <a:rPr spc="-4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Sinek</a:t>
            </a:r>
            <a:r>
              <a:rPr spc="-4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(2018)</a:t>
            </a:r>
            <a:endParaRPr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7330" y="4918481"/>
            <a:ext cx="6149340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 algn="ctr">
              <a:spcBef>
                <a:spcPts val="90"/>
              </a:spcBef>
            </a:pPr>
            <a:r>
              <a:rPr sz="800" i="1" spc="-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Fuente:</a:t>
            </a:r>
            <a:r>
              <a:rPr sz="800" i="1" u="sng" spc="-9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https://www.marketingyfinanzas.net/2015/01/el-circulo-de-oro-descubra-el-porque-siguen-a-los-lideres</a:t>
            </a:r>
            <a:r>
              <a:rPr sz="800" i="1" u="sng" spc="-9" dirty="0">
                <a:solidFill>
                  <a:schemeClr val="tx1"/>
                </a:solidFill>
                <a:uFill>
                  <a:solidFill>
                    <a:srgbClr val="0097A7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sz="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4935" y="1170687"/>
            <a:ext cx="4921740" cy="2802126"/>
          </a:xfrm>
          <a:prstGeom prst="rect">
            <a:avLst/>
          </a:prstGeom>
        </p:spPr>
      </p:pic>
      <p:pic>
        <p:nvPicPr>
          <p:cNvPr id="6" name="Google Shape;129;g1656002af37_0_21">
            <a:extLst>
              <a:ext uri="{FF2B5EF4-FFF2-40B4-BE49-F238E27FC236}">
                <a16:creationId xmlns:a16="http://schemas.microsoft.com/office/drawing/2014/main" id="{6308290C-F98A-F0EA-01D2-53B2E15AE0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7C8137CC-7CAF-15D1-8402-11049B061FAA}"/>
              </a:ext>
            </a:extLst>
          </p:cNvPr>
          <p:cNvSpPr txBox="1">
            <a:spLocks/>
          </p:cNvSpPr>
          <p:nvPr/>
        </p:nvSpPr>
        <p:spPr>
          <a:xfrm>
            <a:off x="845053" y="1593520"/>
            <a:ext cx="1624203" cy="1501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143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">
              <a:spcBef>
                <a:spcPts val="90"/>
              </a:spcBef>
            </a:pPr>
            <a:r>
              <a:rPr lang="es-PE"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APPLE:</a:t>
            </a:r>
            <a:endParaRPr lang="es-PE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" marR="4572"/>
            <a:r>
              <a:rPr lang="es-PE"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 FUERA </a:t>
            </a:r>
            <a:r>
              <a:rPr lang="es-PE" sz="2400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PE"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COMO</a:t>
            </a:r>
            <a:r>
              <a:rPr lang="es-PE" sz="2400" spc="-86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PE"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LOS </a:t>
            </a:r>
            <a:r>
              <a:rPr lang="es-PE" sz="2400" spc="-639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PE"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DEMÁS</a:t>
            </a:r>
            <a:endParaRPr lang="es-PE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object 8">
            <a:extLst>
              <a:ext uri="{FF2B5EF4-FFF2-40B4-BE49-F238E27FC236}">
                <a16:creationId xmlns:a16="http://schemas.microsoft.com/office/drawing/2014/main" id="{B7908DDC-BE06-9E0B-51C9-0EB46F6106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2117" y="3173455"/>
            <a:ext cx="152279" cy="169197"/>
          </a:xfrm>
          <a:prstGeom prst="rect">
            <a:avLst/>
          </a:prstGeom>
        </p:spPr>
      </p:pic>
      <p:pic>
        <p:nvPicPr>
          <p:cNvPr id="6" name="object 9">
            <a:extLst>
              <a:ext uri="{FF2B5EF4-FFF2-40B4-BE49-F238E27FC236}">
                <a16:creationId xmlns:a16="http://schemas.microsoft.com/office/drawing/2014/main" id="{7899C324-84EB-8D89-FB8E-BB01815E6C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8919" y="3173455"/>
            <a:ext cx="152279" cy="169197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E1766068-F46E-B98C-CFF5-18892E9E9E64}"/>
              </a:ext>
            </a:extLst>
          </p:cNvPr>
          <p:cNvSpPr txBox="1"/>
          <p:nvPr/>
        </p:nvSpPr>
        <p:spPr>
          <a:xfrm>
            <a:off x="3815569" y="1415390"/>
            <a:ext cx="4206213" cy="15119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7470" marR="313182" indent="-316611">
              <a:spcBef>
                <a:spcPts val="90"/>
              </a:spcBef>
              <a:buClr>
                <a:srgbClr val="00FFC9"/>
              </a:buClr>
              <a:buSzPct val="88888"/>
              <a:buChar char="●"/>
              <a:tabLst>
                <a:tab pos="327470" algn="l"/>
                <a:tab pos="328041" algn="l"/>
              </a:tabLst>
            </a:pP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Fabricamos</a:t>
            </a:r>
            <a:r>
              <a:rPr sz="1800" spc="-4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unos</a:t>
            </a:r>
            <a:r>
              <a:rPr sz="1800" spc="-41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ordenadores </a:t>
            </a:r>
            <a:r>
              <a:rPr sz="1800" spc="-436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fantásticos.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  <a:p>
            <a:pPr marL="327470" marR="4572" indent="-316611">
              <a:spcBef>
                <a:spcPts val="900"/>
              </a:spcBef>
              <a:buClr>
                <a:srgbClr val="00FFC9"/>
              </a:buClr>
              <a:buSzPct val="88888"/>
              <a:buChar char="●"/>
              <a:tabLst>
                <a:tab pos="327470" algn="l"/>
                <a:tab pos="328041" algn="l"/>
              </a:tabLst>
            </a:pPr>
            <a:r>
              <a:rPr sz="1800" spc="-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Tienen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un diseño precioso,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son </a:t>
            </a:r>
            <a:r>
              <a:rPr sz="1800" spc="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sencillos</a:t>
            </a:r>
            <a:r>
              <a:rPr sz="1800" spc="-18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y</a:t>
            </a:r>
            <a:r>
              <a:rPr sz="1800" spc="-18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fáciles</a:t>
            </a:r>
            <a:r>
              <a:rPr sz="1800" spc="-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de</a:t>
            </a:r>
            <a:r>
              <a:rPr sz="1800" spc="-18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utilizar</a:t>
            </a:r>
            <a:r>
              <a:rPr sz="1800" spc="-14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por</a:t>
            </a:r>
            <a:r>
              <a:rPr sz="1800" spc="-18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el </a:t>
            </a:r>
            <a:r>
              <a:rPr sz="1800" spc="-436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sz="18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usuario.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188A7BE0-C483-FFA2-044B-1F0285E7CE58}"/>
              </a:ext>
            </a:extLst>
          </p:cNvPr>
          <p:cNvSpPr txBox="1"/>
          <p:nvPr/>
        </p:nvSpPr>
        <p:spPr>
          <a:xfrm>
            <a:off x="4106631" y="3272553"/>
            <a:ext cx="3196667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>
              <a:spcBef>
                <a:spcPts val="90"/>
              </a:spcBef>
            </a:pPr>
            <a:r>
              <a:rPr sz="18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¿Quieres</a:t>
            </a:r>
            <a:r>
              <a:rPr sz="1800" b="1" spc="-4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8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comprar</a:t>
            </a:r>
            <a:r>
              <a:rPr sz="1800" b="1" spc="-4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8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uno?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18B01423-A475-5BC1-296B-78E7EC3BAA81}"/>
              </a:ext>
            </a:extLst>
          </p:cNvPr>
          <p:cNvSpPr/>
          <p:nvPr/>
        </p:nvSpPr>
        <p:spPr>
          <a:xfrm>
            <a:off x="3826662" y="2995325"/>
            <a:ext cx="3999177" cy="55008"/>
          </a:xfrm>
          <a:custGeom>
            <a:avLst/>
            <a:gdLst/>
            <a:ahLst/>
            <a:cxnLst/>
            <a:rect l="l" t="t" r="r" b="b"/>
            <a:pathLst>
              <a:path w="3793490">
                <a:moveTo>
                  <a:pt x="0" y="0"/>
                </a:moveTo>
                <a:lnTo>
                  <a:pt x="3793199" y="0"/>
                </a:lnTo>
              </a:path>
            </a:pathLst>
          </a:custGeom>
          <a:ln w="9524">
            <a:solidFill>
              <a:srgbClr val="00FFC9"/>
            </a:solidFill>
          </a:ln>
        </p:spPr>
        <p:txBody>
          <a:bodyPr wrap="square" lIns="0" tIns="0" rIns="0" bIns="0" rtlCol="0"/>
          <a:lstStyle/>
          <a:p>
            <a:endParaRPr sz="126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Google Shape;129;g1656002af37_0_21">
            <a:extLst>
              <a:ext uri="{FF2B5EF4-FFF2-40B4-BE49-F238E27FC236}">
                <a16:creationId xmlns:a16="http://schemas.microsoft.com/office/drawing/2014/main" id="{42E0061C-5A0F-3E1D-DBA2-9B6C351592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86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7C8137CC-7CAF-15D1-8402-11049B061FAA}"/>
              </a:ext>
            </a:extLst>
          </p:cNvPr>
          <p:cNvSpPr txBox="1">
            <a:spLocks/>
          </p:cNvSpPr>
          <p:nvPr/>
        </p:nvSpPr>
        <p:spPr>
          <a:xfrm>
            <a:off x="845053" y="2915127"/>
            <a:ext cx="1624203" cy="7630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143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">
              <a:spcBef>
                <a:spcPts val="90"/>
              </a:spcBef>
            </a:pPr>
            <a:r>
              <a:rPr lang="es-PE"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APPLE:</a:t>
            </a:r>
            <a:endParaRPr lang="es-PE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" marR="4572"/>
            <a:r>
              <a:rPr lang="es-PE"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 PORQUÉ</a:t>
            </a:r>
            <a:endParaRPr lang="es-PE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object 8">
            <a:extLst>
              <a:ext uri="{FF2B5EF4-FFF2-40B4-BE49-F238E27FC236}">
                <a16:creationId xmlns:a16="http://schemas.microsoft.com/office/drawing/2014/main" id="{B7908DDC-BE06-9E0B-51C9-0EB46F6106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2117" y="3856286"/>
            <a:ext cx="152279" cy="169197"/>
          </a:xfrm>
          <a:prstGeom prst="rect">
            <a:avLst/>
          </a:prstGeom>
        </p:spPr>
      </p:pic>
      <p:pic>
        <p:nvPicPr>
          <p:cNvPr id="6" name="object 9">
            <a:extLst>
              <a:ext uri="{FF2B5EF4-FFF2-40B4-BE49-F238E27FC236}">
                <a16:creationId xmlns:a16="http://schemas.microsoft.com/office/drawing/2014/main" id="{7899C324-84EB-8D89-FB8E-BB01815E6C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8919" y="3856286"/>
            <a:ext cx="152279" cy="169197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E1766068-F46E-B98C-CFF5-18892E9E9E64}"/>
              </a:ext>
            </a:extLst>
          </p:cNvPr>
          <p:cNvSpPr txBox="1"/>
          <p:nvPr/>
        </p:nvSpPr>
        <p:spPr>
          <a:xfrm>
            <a:off x="3348843" y="2098221"/>
            <a:ext cx="4950104" cy="1678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 marR="246888" algn="just">
              <a:lnSpc>
                <a:spcPts val="1638"/>
              </a:lnSpc>
              <a:spcBef>
                <a:spcPts val="220"/>
              </a:spcBef>
            </a:pPr>
            <a:r>
              <a:rPr lang="es-PE"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Creemos en desafiar el estado de las </a:t>
            </a:r>
            <a:r>
              <a:rPr lang="es-PE" sz="16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cosas con </a:t>
            </a:r>
            <a:r>
              <a:rPr lang="es-PE"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todo lo que </a:t>
            </a:r>
            <a:r>
              <a:rPr lang="es-PE" sz="1600" spc="-387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lang="es-PE"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hacemos.</a:t>
            </a:r>
            <a:r>
              <a:rPr lang="es-PE" sz="1600" spc="-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lang="es-PE"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Creemos en</a:t>
            </a:r>
            <a:r>
              <a:rPr lang="es-PE" sz="1600" spc="-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lang="es-PE"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pensar diferente.</a:t>
            </a:r>
            <a:endParaRPr lang="es-PE" sz="16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  <a:p>
            <a:pPr marL="11430" marR="4572" algn="just">
              <a:lnSpc>
                <a:spcPts val="1638"/>
              </a:lnSpc>
              <a:spcBef>
                <a:spcPts val="905"/>
              </a:spcBef>
            </a:pPr>
            <a:r>
              <a:rPr lang="es-PE"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Nuestra </a:t>
            </a:r>
            <a:r>
              <a:rPr lang="es-PE" sz="16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manera </a:t>
            </a:r>
            <a:r>
              <a:rPr lang="es-PE"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de desafiar el orden establecido es fabricando </a:t>
            </a:r>
            <a:r>
              <a:rPr lang="es-PE" sz="1600" spc="-387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lang="es-PE"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unos productos bien diseñados, </a:t>
            </a:r>
            <a:r>
              <a:rPr lang="es-PE" sz="16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sencillos y </a:t>
            </a:r>
            <a:r>
              <a:rPr lang="es-PE"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fáciles de utilizar </a:t>
            </a:r>
            <a:r>
              <a:rPr lang="es-PE" sz="16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lang="es-PE"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por</a:t>
            </a:r>
            <a:r>
              <a:rPr lang="es-PE" sz="1600" spc="-9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lang="es-PE"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los usuarios.</a:t>
            </a:r>
            <a:endParaRPr lang="es-PE" sz="16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  <a:p>
            <a:pPr marL="11430" marR="535496" algn="just">
              <a:lnSpc>
                <a:spcPts val="1638"/>
              </a:lnSpc>
              <a:spcBef>
                <a:spcPts val="909"/>
              </a:spcBef>
            </a:pPr>
            <a:r>
              <a:rPr lang="es-PE" sz="16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Y </a:t>
            </a:r>
            <a:r>
              <a:rPr lang="es-PE"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da la </a:t>
            </a:r>
            <a:r>
              <a:rPr lang="es-PE" sz="1600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casualidad </a:t>
            </a:r>
            <a:r>
              <a:rPr lang="es-PE"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de que fabricamos unos ordenadores </a:t>
            </a:r>
            <a:r>
              <a:rPr lang="es-PE" sz="1600" spc="-387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 </a:t>
            </a:r>
            <a:r>
              <a:rPr lang="es-PE" sz="1600" spc="-5" dirty="0"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fantásticos.</a:t>
            </a:r>
            <a:endParaRPr lang="es-PE" sz="1600" dirty="0">
              <a:latin typeface="Roboto" panose="02000000000000000000" pitchFamily="2" charset="0"/>
              <a:ea typeface="Roboto" panose="02000000000000000000" pitchFamily="2" charset="0"/>
              <a:cs typeface="Arial MT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188A7BE0-C483-FFA2-044B-1F0285E7CE58}"/>
              </a:ext>
            </a:extLst>
          </p:cNvPr>
          <p:cNvSpPr txBox="1"/>
          <p:nvPr/>
        </p:nvSpPr>
        <p:spPr>
          <a:xfrm>
            <a:off x="3348843" y="4133950"/>
            <a:ext cx="3196667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>
              <a:spcBef>
                <a:spcPts val="90"/>
              </a:spcBef>
            </a:pPr>
            <a:r>
              <a:rPr sz="18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¿Quieres</a:t>
            </a:r>
            <a:r>
              <a:rPr sz="1800" b="1" spc="-4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8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comprar</a:t>
            </a:r>
            <a:r>
              <a:rPr sz="1800" b="1" spc="-41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8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uno?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18B01423-A475-5BC1-296B-78E7EC3BAA81}"/>
              </a:ext>
            </a:extLst>
          </p:cNvPr>
          <p:cNvSpPr/>
          <p:nvPr/>
        </p:nvSpPr>
        <p:spPr>
          <a:xfrm flipV="1">
            <a:off x="3348843" y="3856286"/>
            <a:ext cx="4950104" cy="57094"/>
          </a:xfrm>
          <a:custGeom>
            <a:avLst/>
            <a:gdLst/>
            <a:ahLst/>
            <a:cxnLst/>
            <a:rect l="l" t="t" r="r" b="b"/>
            <a:pathLst>
              <a:path w="3793490">
                <a:moveTo>
                  <a:pt x="0" y="0"/>
                </a:moveTo>
                <a:lnTo>
                  <a:pt x="3793199" y="0"/>
                </a:lnTo>
              </a:path>
            </a:pathLst>
          </a:custGeom>
          <a:ln w="9524">
            <a:solidFill>
              <a:srgbClr val="00FFC9"/>
            </a:solidFill>
          </a:ln>
        </p:spPr>
        <p:txBody>
          <a:bodyPr wrap="square" lIns="0" tIns="0" rIns="0" bIns="0" rtlCol="0"/>
          <a:lstStyle/>
          <a:p>
            <a:endParaRPr sz="126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Google Shape;129;g1656002af37_0_21">
            <a:extLst>
              <a:ext uri="{FF2B5EF4-FFF2-40B4-BE49-F238E27FC236}">
                <a16:creationId xmlns:a16="http://schemas.microsoft.com/office/drawing/2014/main" id="{42E0061C-5A0F-3E1D-DBA2-9B6C351592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B27B369-37C9-9F1F-CF29-DACFE36869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2985" y="1009550"/>
            <a:ext cx="7098030" cy="464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vert="horz" wrap="square" lIns="0" tIns="28003" rIns="0" bIns="0" rtlCol="0" anchor="ctr" anchorCtr="0">
            <a:spAutoFit/>
          </a:bodyPr>
          <a:lstStyle/>
          <a:p>
            <a:pPr marL="4763" marR="4572" algn="ctr">
              <a:lnSpc>
                <a:spcPts val="1638"/>
              </a:lnSpc>
              <a:spcBef>
                <a:spcPts val="220"/>
              </a:spcBef>
            </a:pPr>
            <a:r>
              <a:rPr sz="1400" spc="-5" dirty="0">
                <a:latin typeface="Roboto" panose="02000000000000000000" pitchFamily="2" charset="0"/>
                <a:ea typeface="Roboto" panose="02000000000000000000" pitchFamily="2" charset="0"/>
              </a:rPr>
              <a:t>Analicemos de nuevo ese ejemplo de Apple </a:t>
            </a:r>
            <a:r>
              <a:rPr sz="1400" dirty="0">
                <a:latin typeface="Roboto" panose="02000000000000000000" pitchFamily="2" charset="0"/>
                <a:ea typeface="Roboto" panose="02000000000000000000" pitchFamily="2" charset="0"/>
              </a:rPr>
              <a:t>y </a:t>
            </a:r>
            <a:r>
              <a:rPr sz="1400" spc="-5" dirty="0">
                <a:latin typeface="Roboto" panose="02000000000000000000" pitchFamily="2" charset="0"/>
                <a:ea typeface="Roboto" panose="02000000000000000000" pitchFamily="2" charset="0"/>
              </a:rPr>
              <a:t>escribamoslo </a:t>
            </a:r>
            <a:r>
              <a:rPr sz="1400" dirty="0">
                <a:latin typeface="Roboto" panose="02000000000000000000" pitchFamily="2" charset="0"/>
                <a:ea typeface="Roboto" panose="02000000000000000000" pitchFamily="2" charset="0"/>
              </a:rPr>
              <a:t> siguiendo </a:t>
            </a:r>
            <a:r>
              <a:rPr sz="1400" spc="-5" dirty="0">
                <a:latin typeface="Roboto" panose="02000000000000000000" pitchFamily="2" charset="0"/>
                <a:ea typeface="Roboto" panose="02000000000000000000" pitchFamily="2" charset="0"/>
              </a:rPr>
              <a:t>el orden en el que la empresa </a:t>
            </a:r>
            <a:r>
              <a:rPr sz="1400" dirty="0">
                <a:latin typeface="Roboto" panose="02000000000000000000" pitchFamily="2" charset="0"/>
                <a:ea typeface="Roboto" panose="02000000000000000000" pitchFamily="2" charset="0"/>
              </a:rPr>
              <a:t>se </a:t>
            </a:r>
            <a:r>
              <a:rPr sz="1400" spc="-5" dirty="0">
                <a:latin typeface="Roboto" panose="02000000000000000000" pitchFamily="2" charset="0"/>
                <a:ea typeface="Roboto" panose="02000000000000000000" pitchFamily="2" charset="0"/>
              </a:rPr>
              <a:t>expresa </a:t>
            </a:r>
            <a:r>
              <a:rPr sz="1400" dirty="0">
                <a:latin typeface="Roboto" panose="02000000000000000000" pitchFamily="2" charset="0"/>
                <a:ea typeface="Roboto" panose="02000000000000000000" pitchFamily="2" charset="0"/>
              </a:rPr>
              <a:t>realmente. </a:t>
            </a:r>
            <a:r>
              <a:rPr sz="1400" spc="-387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400" spc="-5" dirty="0"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sz="1400" spc="-9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400" spc="-5" dirty="0">
                <a:latin typeface="Roboto" panose="02000000000000000000" pitchFamily="2" charset="0"/>
                <a:ea typeface="Roboto" panose="02000000000000000000" pitchFamily="2" charset="0"/>
              </a:rPr>
              <a:t>esta</a:t>
            </a:r>
            <a:r>
              <a:rPr sz="1400" spc="-9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400" spc="-5" dirty="0">
                <a:latin typeface="Roboto" panose="02000000000000000000" pitchFamily="2" charset="0"/>
                <a:ea typeface="Roboto" panose="02000000000000000000" pitchFamily="2" charset="0"/>
              </a:rPr>
              <a:t>ocasión, el</a:t>
            </a:r>
            <a:r>
              <a:rPr sz="1400" spc="-9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400" spc="-5" dirty="0">
                <a:latin typeface="Roboto" panose="02000000000000000000" pitchFamily="2" charset="0"/>
                <a:ea typeface="Roboto" panose="02000000000000000000" pitchFamily="2" charset="0"/>
              </a:rPr>
              <a:t>ejemplo empieza</a:t>
            </a:r>
            <a:r>
              <a:rPr sz="1400" spc="-9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400" spc="-5" dirty="0">
                <a:latin typeface="Roboto" panose="02000000000000000000" pitchFamily="2" charset="0"/>
                <a:ea typeface="Roboto" panose="02000000000000000000" pitchFamily="2" charset="0"/>
              </a:rPr>
              <a:t>por el</a:t>
            </a:r>
            <a:r>
              <a:rPr sz="1400" spc="-9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1400" spc="-5" dirty="0">
                <a:latin typeface="Roboto" panose="02000000000000000000" pitchFamily="2" charset="0"/>
                <a:ea typeface="Roboto" panose="02000000000000000000" pitchFamily="2" charset="0"/>
              </a:rPr>
              <a:t>PORQUÉ.</a:t>
            </a:r>
            <a:endParaRPr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221D02CD-95F0-3B22-B1F0-84C23715A8E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5053" y="2341455"/>
            <a:ext cx="374918" cy="46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8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7C8137CC-7CAF-15D1-8402-11049B061FAA}"/>
              </a:ext>
            </a:extLst>
          </p:cNvPr>
          <p:cNvSpPr txBox="1">
            <a:spLocks/>
          </p:cNvSpPr>
          <p:nvPr/>
        </p:nvSpPr>
        <p:spPr>
          <a:xfrm>
            <a:off x="442294" y="2098221"/>
            <a:ext cx="2496849" cy="11323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143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">
              <a:spcBef>
                <a:spcPts val="90"/>
              </a:spcBef>
            </a:pPr>
            <a:r>
              <a:rPr lang="es-PE"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EMPRENDEDOR SERIAL:</a:t>
            </a:r>
            <a:endParaRPr lang="es-PE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" marR="4572"/>
            <a:r>
              <a:rPr lang="es-PE"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ELON MUSK</a:t>
            </a:r>
            <a:endParaRPr lang="es-PE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object 8">
            <a:extLst>
              <a:ext uri="{FF2B5EF4-FFF2-40B4-BE49-F238E27FC236}">
                <a16:creationId xmlns:a16="http://schemas.microsoft.com/office/drawing/2014/main" id="{B7908DDC-BE06-9E0B-51C9-0EB46F6106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492" y="3282689"/>
            <a:ext cx="152279" cy="169197"/>
          </a:xfrm>
          <a:prstGeom prst="rect">
            <a:avLst/>
          </a:prstGeom>
        </p:spPr>
      </p:pic>
      <p:pic>
        <p:nvPicPr>
          <p:cNvPr id="6" name="object 9">
            <a:extLst>
              <a:ext uri="{FF2B5EF4-FFF2-40B4-BE49-F238E27FC236}">
                <a16:creationId xmlns:a16="http://schemas.microsoft.com/office/drawing/2014/main" id="{7899C324-84EB-8D89-FB8E-BB01815E6C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294" y="3282689"/>
            <a:ext cx="152279" cy="169197"/>
          </a:xfrm>
          <a:prstGeom prst="rect">
            <a:avLst/>
          </a:prstGeom>
        </p:spPr>
      </p:pic>
      <p:pic>
        <p:nvPicPr>
          <p:cNvPr id="10" name="Google Shape;129;g1656002af37_0_21">
            <a:extLst>
              <a:ext uri="{FF2B5EF4-FFF2-40B4-BE49-F238E27FC236}">
                <a16:creationId xmlns:a16="http://schemas.microsoft.com/office/drawing/2014/main" id="{42E0061C-5A0F-3E1D-DBA2-9B6C351592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object 8">
            <a:extLst>
              <a:ext uri="{FF2B5EF4-FFF2-40B4-BE49-F238E27FC236}">
                <a16:creationId xmlns:a16="http://schemas.microsoft.com/office/drawing/2014/main" id="{63763454-9DD0-C280-0B61-7EF43F15A39E}"/>
              </a:ext>
            </a:extLst>
          </p:cNvPr>
          <p:cNvGrpSpPr/>
          <p:nvPr/>
        </p:nvGrpSpPr>
        <p:grpSpPr>
          <a:xfrm>
            <a:off x="2667809" y="525819"/>
            <a:ext cx="6033897" cy="4535424"/>
            <a:chOff x="2389550" y="676250"/>
            <a:chExt cx="6704330" cy="5039360"/>
          </a:xfrm>
        </p:grpSpPr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453CBF10-2CCD-0782-C45B-556944B0739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9550" y="676250"/>
              <a:ext cx="4770326" cy="5038749"/>
            </a:xfrm>
            <a:prstGeom prst="rect">
              <a:avLst/>
            </a:prstGeom>
          </p:spPr>
        </p:pic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id="{C4BB9190-D03F-66D4-A81B-96E5507757E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5925" y="2048100"/>
              <a:ext cx="2203248" cy="861725"/>
            </a:xfrm>
            <a:prstGeom prst="rect">
              <a:avLst/>
            </a:prstGeom>
          </p:spPr>
        </p:pic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26937B3D-6BDB-53AF-F58F-6ACBCFA9C83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1762" y="2909812"/>
              <a:ext cx="2811574" cy="1405786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A47FF2CF-7D94-B720-D978-A840A29915A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2001" y="1399424"/>
              <a:ext cx="2811575" cy="347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219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7C8137CC-7CAF-15D1-8402-11049B061FAA}"/>
              </a:ext>
            </a:extLst>
          </p:cNvPr>
          <p:cNvSpPr txBox="1">
            <a:spLocks/>
          </p:cNvSpPr>
          <p:nvPr/>
        </p:nvSpPr>
        <p:spPr>
          <a:xfrm>
            <a:off x="442294" y="2098221"/>
            <a:ext cx="3167805" cy="11323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143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">
              <a:spcBef>
                <a:spcPts val="90"/>
              </a:spcBef>
            </a:pPr>
            <a:r>
              <a:rPr lang="es-PE" sz="2400" b="1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EMPRENDEDOR PERUANO:</a:t>
            </a:r>
            <a:endParaRPr lang="es-PE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" marR="4572"/>
            <a:r>
              <a:rPr lang="es-PE" sz="2400" spc="-5" dirty="0">
                <a:solidFill>
                  <a:srgbClr val="8735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FERNANDO CARBAJAL</a:t>
            </a:r>
            <a:endParaRPr lang="es-PE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object 8">
            <a:extLst>
              <a:ext uri="{FF2B5EF4-FFF2-40B4-BE49-F238E27FC236}">
                <a16:creationId xmlns:a16="http://schemas.microsoft.com/office/drawing/2014/main" id="{B7908DDC-BE06-9E0B-51C9-0EB46F6106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492" y="3282689"/>
            <a:ext cx="152279" cy="169197"/>
          </a:xfrm>
          <a:prstGeom prst="rect">
            <a:avLst/>
          </a:prstGeom>
        </p:spPr>
      </p:pic>
      <p:pic>
        <p:nvPicPr>
          <p:cNvPr id="6" name="object 9">
            <a:extLst>
              <a:ext uri="{FF2B5EF4-FFF2-40B4-BE49-F238E27FC236}">
                <a16:creationId xmlns:a16="http://schemas.microsoft.com/office/drawing/2014/main" id="{7899C324-84EB-8D89-FB8E-BB01815E6C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294" y="3282689"/>
            <a:ext cx="152279" cy="169197"/>
          </a:xfrm>
          <a:prstGeom prst="rect">
            <a:avLst/>
          </a:prstGeom>
        </p:spPr>
      </p:pic>
      <p:pic>
        <p:nvPicPr>
          <p:cNvPr id="10" name="Google Shape;129;g1656002af37_0_21">
            <a:extLst>
              <a:ext uri="{FF2B5EF4-FFF2-40B4-BE49-F238E27FC236}">
                <a16:creationId xmlns:a16="http://schemas.microsoft.com/office/drawing/2014/main" id="{42E0061C-5A0F-3E1D-DBA2-9B6C351592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538" y="264308"/>
            <a:ext cx="1067981" cy="523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0A1AFFB7-1109-7FE3-EABD-6D7CA3DD180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8982" y="790187"/>
            <a:ext cx="3180179" cy="4353313"/>
          </a:xfrm>
          <a:prstGeom prst="rect">
            <a:avLst/>
          </a:prstGeom>
        </p:spPr>
      </p:pic>
      <p:pic>
        <p:nvPicPr>
          <p:cNvPr id="3" name="object 10">
            <a:extLst>
              <a:ext uri="{FF2B5EF4-FFF2-40B4-BE49-F238E27FC236}">
                <a16:creationId xmlns:a16="http://schemas.microsoft.com/office/drawing/2014/main" id="{05F367AB-8DBD-B435-6EA7-B288E98E212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24348" y="1279461"/>
            <a:ext cx="1588430" cy="158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65257"/>
      </p:ext>
    </p:extLst>
  </p:cSld>
  <p:clrMapOvr>
    <a:masterClrMapping/>
  </p:clrMapOvr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751</Words>
  <Application>Microsoft Macintosh PowerPoint</Application>
  <PresentationFormat>Presentación en pantalla (16:9)</PresentationFormat>
  <Paragraphs>101</Paragraphs>
  <Slides>31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Calibri</vt:lpstr>
      <vt:lpstr>Roboto</vt:lpstr>
      <vt:lpstr>Arial</vt:lpstr>
      <vt:lpstr>1_Simple Light</vt:lpstr>
      <vt:lpstr>Presentación de PowerPoint</vt:lpstr>
      <vt:lpstr>Presentación de PowerPoint</vt:lpstr>
      <vt:lpstr>Presentación de PowerPoint</vt:lpstr>
      <vt:lpstr>Presentación de PowerPoint</vt:lpstr>
      <vt:lpstr>“La gente no  compra el  QUÉ; compran el  PORQUÉ” -</vt:lpstr>
      <vt:lpstr>Presentación de PowerPoint</vt:lpstr>
      <vt:lpstr>Analicemos de nuevo ese ejemplo de Apple y escribamoslo  siguiendo el orden en el que la empresa se expresa realmente.  En esta ocasión, el ejemplo empieza por el PORQUÉ.</vt:lpstr>
      <vt:lpstr>Presentación de PowerPoint</vt:lpstr>
      <vt:lpstr>Presentación de PowerPoint</vt:lpstr>
      <vt:lpstr>Instrucciones</vt:lpstr>
      <vt:lpstr>Presentación de PowerPoint</vt:lpstr>
      <vt:lpstr>CICLO DE  VIDA DEL  EMPRENDIMIENTO</vt:lpstr>
      <vt:lpstr>HERRAMIENTA: MODELO DE NEGOCIO</vt:lpstr>
      <vt:lpstr>Presentación de PowerPoint</vt:lpstr>
      <vt:lpstr>Presentación de PowerPoint</vt:lpstr>
      <vt:lpstr>Presentación de PowerPoint</vt:lpstr>
      <vt:lpstr>Presentación de PowerPoint</vt:lpstr>
      <vt:lpstr>MODELO  DE  NEGOCIOS  UNDER  ARMOUR</vt:lpstr>
      <vt:lpstr>ALEXANDER  OSTERWALDER  CREADOR DE  LA  HERRAMIENTA</vt:lpstr>
      <vt:lpstr>CONSIDERACIONES:</vt:lpstr>
      <vt:lpstr>PROPUESTA EN MARCHA:</vt:lpstr>
      <vt:lpstr>Presentación de PowerPoint</vt:lpstr>
      <vt:lpstr>UN PROBLEMA</vt:lpstr>
      <vt:lpstr>STARTUP</vt:lpstr>
      <vt:lpstr>LEAN  STARTUP</vt:lpstr>
      <vt:lpstr>PRINCIPIOS DEL LEAN  STARTUP</vt:lpstr>
      <vt:lpstr>ERIC RIES CREADOR DEL MÉTODO LEAN  STARTUP</vt:lpstr>
      <vt:lpstr>PMV con mínimas funcionalidades necesarias  para aprender.</vt:lpstr>
      <vt:lpstr>Presentación de PowerPoint</vt:lpstr>
      <vt:lpstr>UNA SOLUCIÓN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María</dc:creator>
  <cp:lastModifiedBy>Balbín Surichaqui, Alex Gregorio</cp:lastModifiedBy>
  <cp:revision>4</cp:revision>
  <dcterms:modified xsi:type="dcterms:W3CDTF">2022-11-28T18:11:07Z</dcterms:modified>
</cp:coreProperties>
</file>